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5" r:id="rId2"/>
    <p:sldMasterId id="2147483665" r:id="rId3"/>
    <p:sldMasterId id="2147483667" r:id="rId4"/>
    <p:sldMasterId id="2147483669" r:id="rId5"/>
  </p:sldMasterIdLst>
  <p:notesMasterIdLst>
    <p:notesMasterId r:id="rId59"/>
  </p:notesMasterIdLst>
  <p:sldIdLst>
    <p:sldId id="256" r:id="rId6"/>
    <p:sldId id="337" r:id="rId7"/>
    <p:sldId id="334" r:id="rId8"/>
    <p:sldId id="336" r:id="rId9"/>
    <p:sldId id="308" r:id="rId10"/>
    <p:sldId id="296" r:id="rId11"/>
    <p:sldId id="298" r:id="rId12"/>
    <p:sldId id="264" r:id="rId13"/>
    <p:sldId id="265" r:id="rId14"/>
    <p:sldId id="266" r:id="rId15"/>
    <p:sldId id="267" r:id="rId16"/>
    <p:sldId id="299" r:id="rId17"/>
    <p:sldId id="300" r:id="rId18"/>
    <p:sldId id="301" r:id="rId19"/>
    <p:sldId id="258" r:id="rId20"/>
    <p:sldId id="303" r:id="rId21"/>
    <p:sldId id="314" r:id="rId22"/>
    <p:sldId id="319" r:id="rId23"/>
    <p:sldId id="315" r:id="rId24"/>
    <p:sldId id="270" r:id="rId25"/>
    <p:sldId id="271" r:id="rId26"/>
    <p:sldId id="272" r:id="rId27"/>
    <p:sldId id="273" r:id="rId28"/>
    <p:sldId id="274" r:id="rId29"/>
    <p:sldId id="275" r:id="rId30"/>
    <p:sldId id="322" r:id="rId31"/>
    <p:sldId id="320" r:id="rId32"/>
    <p:sldId id="311" r:id="rId33"/>
    <p:sldId id="312" r:id="rId34"/>
    <p:sldId id="317" r:id="rId35"/>
    <p:sldId id="313" r:id="rId36"/>
    <p:sldId id="259" r:id="rId37"/>
    <p:sldId id="306" r:id="rId38"/>
    <p:sldId id="321" r:id="rId39"/>
    <p:sldId id="278" r:id="rId40"/>
    <p:sldId id="279" r:id="rId41"/>
    <p:sldId id="280" r:id="rId42"/>
    <p:sldId id="282" r:id="rId43"/>
    <p:sldId id="327" r:id="rId44"/>
    <p:sldId id="318" r:id="rId45"/>
    <p:sldId id="285" r:id="rId46"/>
    <p:sldId id="284" r:id="rId47"/>
    <p:sldId id="287" r:id="rId48"/>
    <p:sldId id="288" r:id="rId49"/>
    <p:sldId id="289" r:id="rId50"/>
    <p:sldId id="309" r:id="rId51"/>
    <p:sldId id="310" r:id="rId52"/>
    <p:sldId id="328" r:id="rId53"/>
    <p:sldId id="329" r:id="rId54"/>
    <p:sldId id="330" r:id="rId55"/>
    <p:sldId id="331" r:id="rId56"/>
    <p:sldId id="332" r:id="rId57"/>
    <p:sldId id="333" r:id="rId5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0066"/>
    <a:srgbClr val="DDDDDD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4" autoAdjust="0"/>
    <p:restoredTop sz="94660"/>
  </p:normalViewPr>
  <p:slideViewPr>
    <p:cSldViewPr>
      <p:cViewPr>
        <p:scale>
          <a:sx n="118" d="100"/>
          <a:sy n="118" d="100"/>
        </p:scale>
        <p:origin x="-143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F62EBA-3C19-4B75-968B-DC0E0251DDF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E131410D-A0B2-4006-A1CD-5A1369316FC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48F2F2"/>
              </a:solidFill>
              <a:effectLst/>
              <a:latin typeface="Arial" pitchFamily="34" charset="0"/>
              <a:cs typeface="Arial" pitchFamily="34" charset="0"/>
            </a:rPr>
            <a:t>Военно-воздушные</a:t>
          </a: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48F2F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rPr>
            <a:t/>
          </a:r>
          <a:br>
            <a:rPr kumimoji="0" lang="ru-RU" b="1" i="0" u="none" strike="noStrike" cap="none" normalizeH="0" baseline="0" smtClean="0">
              <a:ln>
                <a:noFill/>
              </a:ln>
              <a:solidFill>
                <a:srgbClr val="48F2F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rPr>
          </a:b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48F2F2"/>
              </a:solidFill>
              <a:effectLst/>
              <a:latin typeface="Arial" pitchFamily="34" charset="0"/>
              <a:cs typeface="Arial" pitchFamily="34" charset="0"/>
            </a:rPr>
            <a:t>силы</a:t>
          </a:r>
        </a:p>
      </dgm:t>
    </dgm:pt>
    <dgm:pt modelId="{EEF904F5-0417-46F1-A15C-8E35D216FA1E}" type="parTrans" cxnId="{0F25477B-EB33-49EA-98A9-E61232896160}">
      <dgm:prSet/>
      <dgm:spPr/>
      <dgm:t>
        <a:bodyPr/>
        <a:lstStyle/>
        <a:p>
          <a:endParaRPr lang="ru-RU"/>
        </a:p>
      </dgm:t>
    </dgm:pt>
    <dgm:pt modelId="{A6EA34E9-64A6-4084-A2AD-630DA1A91012}" type="sibTrans" cxnId="{0F25477B-EB33-49EA-98A9-E61232896160}">
      <dgm:prSet/>
      <dgm:spPr/>
      <dgm:t>
        <a:bodyPr/>
        <a:lstStyle/>
        <a:p>
          <a:endParaRPr lang="ru-RU"/>
        </a:p>
      </dgm:t>
    </dgm:pt>
    <dgm:pt modelId="{751D061A-7AB9-4943-BE9A-21A2C38F5A6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48F2F2"/>
              </a:solidFill>
              <a:effectLst/>
              <a:latin typeface="Arial" pitchFamily="34" charset="0"/>
              <a:cs typeface="Arial" pitchFamily="34" charset="0"/>
            </a:rPr>
            <a:t>Авиация</a:t>
          </a:r>
        </a:p>
      </dgm:t>
    </dgm:pt>
    <dgm:pt modelId="{01937D6B-4EC2-4DF2-8D0B-765A36C1B3A6}" type="parTrans" cxnId="{36ACFA37-700F-443A-B2B0-845B34358FF2}">
      <dgm:prSet/>
      <dgm:spPr/>
      <dgm:t>
        <a:bodyPr/>
        <a:lstStyle/>
        <a:p>
          <a:endParaRPr lang="ru-RU"/>
        </a:p>
      </dgm:t>
    </dgm:pt>
    <dgm:pt modelId="{96BCE1A2-DD56-4BDD-A34F-425E7F3D9119}" type="sibTrans" cxnId="{36ACFA37-700F-443A-B2B0-845B34358FF2}">
      <dgm:prSet/>
      <dgm:spPr/>
      <dgm:t>
        <a:bodyPr/>
        <a:lstStyle/>
        <a:p>
          <a:endParaRPr lang="ru-RU"/>
        </a:p>
      </dgm:t>
    </dgm:pt>
    <dgm:pt modelId="{F48E8831-9BB1-4F23-9A64-0783319D764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48F2F2"/>
              </a:solidFill>
              <a:effectLst/>
              <a:latin typeface="Arial" pitchFamily="34" charset="0"/>
              <a:cs typeface="Arial" pitchFamily="34" charset="0"/>
            </a:rPr>
            <a:t>Зенитно-ракетные</a:t>
          </a:r>
          <a:br>
            <a:rPr kumimoji="0" lang="ru-RU" b="1" i="0" u="none" strike="noStrike" cap="none" normalizeH="0" baseline="0" smtClean="0">
              <a:ln>
                <a:noFill/>
              </a:ln>
              <a:solidFill>
                <a:srgbClr val="48F2F2"/>
              </a:solidFill>
              <a:effectLst/>
              <a:latin typeface="Arial" pitchFamily="34" charset="0"/>
              <a:cs typeface="Arial" pitchFamily="34" charset="0"/>
            </a:rPr>
          </a:b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48F2F2"/>
              </a:solidFill>
              <a:effectLst/>
              <a:latin typeface="Arial" pitchFamily="34" charset="0"/>
              <a:cs typeface="Arial" pitchFamily="34" charset="0"/>
            </a:rPr>
            <a:t>войска</a:t>
          </a:r>
        </a:p>
      </dgm:t>
    </dgm:pt>
    <dgm:pt modelId="{3BB21A1D-75E6-4C56-A7C8-BC27AF40C79C}" type="parTrans" cxnId="{307A7C6F-3075-4346-A0F1-2EBD82ABB687}">
      <dgm:prSet/>
      <dgm:spPr/>
      <dgm:t>
        <a:bodyPr/>
        <a:lstStyle/>
        <a:p>
          <a:endParaRPr lang="ru-RU"/>
        </a:p>
      </dgm:t>
    </dgm:pt>
    <dgm:pt modelId="{39DBF6F1-7018-41CB-8010-CEE1A2922A42}" type="sibTrans" cxnId="{307A7C6F-3075-4346-A0F1-2EBD82ABB687}">
      <dgm:prSet/>
      <dgm:spPr/>
      <dgm:t>
        <a:bodyPr/>
        <a:lstStyle/>
        <a:p>
          <a:endParaRPr lang="ru-RU"/>
        </a:p>
      </dgm:t>
    </dgm:pt>
    <dgm:pt modelId="{A50FFB88-C21B-46E0-8D7B-4AE5C5FF6F2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48F2F2"/>
              </a:solidFill>
              <a:effectLst/>
              <a:latin typeface="Arial" pitchFamily="34" charset="0"/>
              <a:cs typeface="Arial" pitchFamily="34" charset="0"/>
            </a:rPr>
            <a:t>Радиотехнические</a:t>
          </a:r>
          <a:br>
            <a:rPr kumimoji="0" lang="ru-RU" b="1" i="0" u="none" strike="noStrike" cap="none" normalizeH="0" baseline="0" smtClean="0">
              <a:ln>
                <a:noFill/>
              </a:ln>
              <a:solidFill>
                <a:srgbClr val="48F2F2"/>
              </a:solidFill>
              <a:effectLst/>
              <a:latin typeface="Arial" pitchFamily="34" charset="0"/>
              <a:cs typeface="Arial" pitchFamily="34" charset="0"/>
            </a:rPr>
          </a:b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48F2F2"/>
              </a:solidFill>
              <a:effectLst/>
              <a:latin typeface="Arial" pitchFamily="34" charset="0"/>
              <a:cs typeface="Arial" pitchFamily="34" charset="0"/>
            </a:rPr>
            <a:t>войска</a:t>
          </a:r>
        </a:p>
      </dgm:t>
    </dgm:pt>
    <dgm:pt modelId="{117B50E8-91BC-4D05-AA27-806BB9711A0A}" type="parTrans" cxnId="{42348F94-A122-4A75-BBB9-2278F969D7CD}">
      <dgm:prSet/>
      <dgm:spPr/>
      <dgm:t>
        <a:bodyPr/>
        <a:lstStyle/>
        <a:p>
          <a:endParaRPr lang="ru-RU"/>
        </a:p>
      </dgm:t>
    </dgm:pt>
    <dgm:pt modelId="{7BEFA343-E85B-4F79-BAEF-6C15155839FB}" type="sibTrans" cxnId="{42348F94-A122-4A75-BBB9-2278F969D7CD}">
      <dgm:prSet/>
      <dgm:spPr/>
      <dgm:t>
        <a:bodyPr/>
        <a:lstStyle/>
        <a:p>
          <a:endParaRPr lang="ru-RU"/>
        </a:p>
      </dgm:t>
    </dgm:pt>
    <dgm:pt modelId="{1E86F9BB-A74C-489B-9E89-D7353D58C23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48F2F2"/>
              </a:solidFill>
              <a:effectLst/>
              <a:latin typeface="Arial" pitchFamily="34" charset="0"/>
              <a:cs typeface="Arial" pitchFamily="34" charset="0"/>
            </a:rPr>
            <a:t>Специальные</a:t>
          </a:r>
          <a:br>
            <a:rPr kumimoji="0" lang="ru-RU" b="1" i="0" u="none" strike="noStrike" cap="none" normalizeH="0" baseline="0" smtClean="0">
              <a:ln>
                <a:noFill/>
              </a:ln>
              <a:solidFill>
                <a:srgbClr val="48F2F2"/>
              </a:solidFill>
              <a:effectLst/>
              <a:latin typeface="Arial" pitchFamily="34" charset="0"/>
              <a:cs typeface="Arial" pitchFamily="34" charset="0"/>
            </a:rPr>
          </a:b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48F2F2"/>
              </a:solidFill>
              <a:effectLst/>
              <a:latin typeface="Arial" pitchFamily="34" charset="0"/>
              <a:cs typeface="Arial" pitchFamily="34" charset="0"/>
            </a:rPr>
            <a:t>войска</a:t>
          </a:r>
        </a:p>
      </dgm:t>
    </dgm:pt>
    <dgm:pt modelId="{5E42DE8D-3550-4328-88AB-8FCBA60034ED}" type="parTrans" cxnId="{19A811CF-2E3B-4FFE-9432-770D67A47956}">
      <dgm:prSet/>
      <dgm:spPr/>
      <dgm:t>
        <a:bodyPr/>
        <a:lstStyle/>
        <a:p>
          <a:endParaRPr lang="ru-RU"/>
        </a:p>
      </dgm:t>
    </dgm:pt>
    <dgm:pt modelId="{B0E90D58-BDC9-4897-9A11-2F68735AC611}" type="sibTrans" cxnId="{19A811CF-2E3B-4FFE-9432-770D67A47956}">
      <dgm:prSet/>
      <dgm:spPr/>
      <dgm:t>
        <a:bodyPr/>
        <a:lstStyle/>
        <a:p>
          <a:endParaRPr lang="ru-RU"/>
        </a:p>
      </dgm:t>
    </dgm:pt>
    <dgm:pt modelId="{8EBE4DD6-105F-4F82-8EA1-9D33142D1A52}" type="pres">
      <dgm:prSet presAssocID="{2BF62EBA-3C19-4B75-968B-DC0E0251DD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1CC8233-7ADF-4D78-9563-CA75640A0B91}" type="pres">
      <dgm:prSet presAssocID="{E131410D-A0B2-4006-A1CD-5A1369316FC3}" presName="hierRoot1" presStyleCnt="0">
        <dgm:presLayoutVars>
          <dgm:hierBranch/>
        </dgm:presLayoutVars>
      </dgm:prSet>
      <dgm:spPr/>
    </dgm:pt>
    <dgm:pt modelId="{202584AB-C604-4338-94D6-77E2A913372E}" type="pres">
      <dgm:prSet presAssocID="{E131410D-A0B2-4006-A1CD-5A1369316FC3}" presName="rootComposite1" presStyleCnt="0"/>
      <dgm:spPr/>
    </dgm:pt>
    <dgm:pt modelId="{584525D0-7047-4618-9654-222969E15DC0}" type="pres">
      <dgm:prSet presAssocID="{E131410D-A0B2-4006-A1CD-5A1369316FC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3383F8-B3BD-444C-B140-CAC255C12A8B}" type="pres">
      <dgm:prSet presAssocID="{E131410D-A0B2-4006-A1CD-5A1369316FC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A94839E-F122-452D-9CE0-BF1AF2170D6E}" type="pres">
      <dgm:prSet presAssocID="{E131410D-A0B2-4006-A1CD-5A1369316FC3}" presName="hierChild2" presStyleCnt="0"/>
      <dgm:spPr/>
    </dgm:pt>
    <dgm:pt modelId="{D02507F9-8359-404D-9680-C9B8A7502819}" type="pres">
      <dgm:prSet presAssocID="{01937D6B-4EC2-4DF2-8D0B-765A36C1B3A6}" presName="Name35" presStyleLbl="parChTrans1D2" presStyleIdx="0" presStyleCnt="4"/>
      <dgm:spPr/>
      <dgm:t>
        <a:bodyPr/>
        <a:lstStyle/>
        <a:p>
          <a:endParaRPr lang="ru-RU"/>
        </a:p>
      </dgm:t>
    </dgm:pt>
    <dgm:pt modelId="{6BCE8F1A-996D-49B8-BF3E-4574B6395068}" type="pres">
      <dgm:prSet presAssocID="{751D061A-7AB9-4943-BE9A-21A2C38F5A67}" presName="hierRoot2" presStyleCnt="0">
        <dgm:presLayoutVars>
          <dgm:hierBranch/>
        </dgm:presLayoutVars>
      </dgm:prSet>
      <dgm:spPr/>
    </dgm:pt>
    <dgm:pt modelId="{C8E8BC26-B98A-4109-9DDA-38DC19804FC0}" type="pres">
      <dgm:prSet presAssocID="{751D061A-7AB9-4943-BE9A-21A2C38F5A67}" presName="rootComposite" presStyleCnt="0"/>
      <dgm:spPr/>
    </dgm:pt>
    <dgm:pt modelId="{ECA91055-F3D5-43D9-B939-80F4AC9B37E5}" type="pres">
      <dgm:prSet presAssocID="{751D061A-7AB9-4943-BE9A-21A2C38F5A67}" presName="rootText" presStyleLbl="node2" presStyleIdx="0" presStyleCnt="4" custLinFactNeighborX="107" custLinFactNeighborY="881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6E3F6B-66D4-405E-A26F-29DF2C4CC8AD}" type="pres">
      <dgm:prSet presAssocID="{751D061A-7AB9-4943-BE9A-21A2C38F5A67}" presName="rootConnector" presStyleLbl="node2" presStyleIdx="0" presStyleCnt="4"/>
      <dgm:spPr/>
      <dgm:t>
        <a:bodyPr/>
        <a:lstStyle/>
        <a:p>
          <a:endParaRPr lang="ru-RU"/>
        </a:p>
      </dgm:t>
    </dgm:pt>
    <dgm:pt modelId="{CE2E26E6-C369-404C-BA59-7B5DC6E83B03}" type="pres">
      <dgm:prSet presAssocID="{751D061A-7AB9-4943-BE9A-21A2C38F5A67}" presName="hierChild4" presStyleCnt="0"/>
      <dgm:spPr/>
    </dgm:pt>
    <dgm:pt modelId="{18F318AE-B46E-423E-9670-3A2E90028F70}" type="pres">
      <dgm:prSet presAssocID="{751D061A-7AB9-4943-BE9A-21A2C38F5A67}" presName="hierChild5" presStyleCnt="0"/>
      <dgm:spPr/>
    </dgm:pt>
    <dgm:pt modelId="{48908521-ED0F-4AAF-92B5-0CCC278427D6}" type="pres">
      <dgm:prSet presAssocID="{3BB21A1D-75E6-4C56-A7C8-BC27AF40C79C}" presName="Name35" presStyleLbl="parChTrans1D2" presStyleIdx="1" presStyleCnt="4"/>
      <dgm:spPr/>
      <dgm:t>
        <a:bodyPr/>
        <a:lstStyle/>
        <a:p>
          <a:endParaRPr lang="ru-RU"/>
        </a:p>
      </dgm:t>
    </dgm:pt>
    <dgm:pt modelId="{C5936901-A12F-4B9D-8784-7C93A10C7D8D}" type="pres">
      <dgm:prSet presAssocID="{F48E8831-9BB1-4F23-9A64-0783319D7646}" presName="hierRoot2" presStyleCnt="0">
        <dgm:presLayoutVars>
          <dgm:hierBranch/>
        </dgm:presLayoutVars>
      </dgm:prSet>
      <dgm:spPr/>
    </dgm:pt>
    <dgm:pt modelId="{C70AEEC8-7180-4C73-91DC-334C51781653}" type="pres">
      <dgm:prSet presAssocID="{F48E8831-9BB1-4F23-9A64-0783319D7646}" presName="rootComposite" presStyleCnt="0"/>
      <dgm:spPr/>
    </dgm:pt>
    <dgm:pt modelId="{419F2D37-6ABA-4B34-910B-587E08A084EA}" type="pres">
      <dgm:prSet presAssocID="{F48E8831-9BB1-4F23-9A64-0783319D7646}" presName="rootText" presStyleLbl="node2" presStyleIdx="1" presStyleCnt="4" custLinFactY="20619" custLinFactNeighborX="419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5BFD94-AC3E-478B-8DFD-0705F1A2D82D}" type="pres">
      <dgm:prSet presAssocID="{F48E8831-9BB1-4F23-9A64-0783319D7646}" presName="rootConnector" presStyleLbl="node2" presStyleIdx="1" presStyleCnt="4"/>
      <dgm:spPr/>
      <dgm:t>
        <a:bodyPr/>
        <a:lstStyle/>
        <a:p>
          <a:endParaRPr lang="ru-RU"/>
        </a:p>
      </dgm:t>
    </dgm:pt>
    <dgm:pt modelId="{72A6B1F5-7A9F-4A5E-9EC1-3A825D1A334A}" type="pres">
      <dgm:prSet presAssocID="{F48E8831-9BB1-4F23-9A64-0783319D7646}" presName="hierChild4" presStyleCnt="0"/>
      <dgm:spPr/>
    </dgm:pt>
    <dgm:pt modelId="{E981F323-1A21-4CE4-8096-3D9EDEFC19AD}" type="pres">
      <dgm:prSet presAssocID="{F48E8831-9BB1-4F23-9A64-0783319D7646}" presName="hierChild5" presStyleCnt="0"/>
      <dgm:spPr/>
    </dgm:pt>
    <dgm:pt modelId="{99DA4DBF-82E4-46EF-9CFE-686EC1EC80BF}" type="pres">
      <dgm:prSet presAssocID="{117B50E8-91BC-4D05-AA27-806BB9711A0A}" presName="Name35" presStyleLbl="parChTrans1D2" presStyleIdx="2" presStyleCnt="4"/>
      <dgm:spPr/>
      <dgm:t>
        <a:bodyPr/>
        <a:lstStyle/>
        <a:p>
          <a:endParaRPr lang="ru-RU"/>
        </a:p>
      </dgm:t>
    </dgm:pt>
    <dgm:pt modelId="{33B1DD57-A953-4E34-8359-D089A29FB429}" type="pres">
      <dgm:prSet presAssocID="{A50FFB88-C21B-46E0-8D7B-4AE5C5FF6F22}" presName="hierRoot2" presStyleCnt="0">
        <dgm:presLayoutVars>
          <dgm:hierBranch/>
        </dgm:presLayoutVars>
      </dgm:prSet>
      <dgm:spPr/>
    </dgm:pt>
    <dgm:pt modelId="{09F4A7DB-41E7-470D-A65F-12305B93B5A3}" type="pres">
      <dgm:prSet presAssocID="{A50FFB88-C21B-46E0-8D7B-4AE5C5FF6F22}" presName="rootComposite" presStyleCnt="0"/>
      <dgm:spPr/>
    </dgm:pt>
    <dgm:pt modelId="{735EF141-165B-4FCD-BC0A-7D1BAE6A60AB}" type="pres">
      <dgm:prSet presAssocID="{A50FFB88-C21B-46E0-8D7B-4AE5C5FF6F22}" presName="rootText" presStyleLbl="node2" presStyleIdx="2" presStyleCnt="4" custLinFactNeighborX="-1917" custLinFactNeighborY="881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82F692-EDEF-457C-B4DB-6A6F6154C20A}" type="pres">
      <dgm:prSet presAssocID="{A50FFB88-C21B-46E0-8D7B-4AE5C5FF6F22}" presName="rootConnector" presStyleLbl="node2" presStyleIdx="2" presStyleCnt="4"/>
      <dgm:spPr/>
      <dgm:t>
        <a:bodyPr/>
        <a:lstStyle/>
        <a:p>
          <a:endParaRPr lang="ru-RU"/>
        </a:p>
      </dgm:t>
    </dgm:pt>
    <dgm:pt modelId="{1583655E-1261-47AD-8088-EC1EAB22DFFC}" type="pres">
      <dgm:prSet presAssocID="{A50FFB88-C21B-46E0-8D7B-4AE5C5FF6F22}" presName="hierChild4" presStyleCnt="0"/>
      <dgm:spPr/>
    </dgm:pt>
    <dgm:pt modelId="{043E415A-F631-4360-B8B9-69AC16A18A46}" type="pres">
      <dgm:prSet presAssocID="{A50FFB88-C21B-46E0-8D7B-4AE5C5FF6F22}" presName="hierChild5" presStyleCnt="0"/>
      <dgm:spPr/>
    </dgm:pt>
    <dgm:pt modelId="{1B8F3F56-4109-412F-BC47-80C0B175C427}" type="pres">
      <dgm:prSet presAssocID="{5E42DE8D-3550-4328-88AB-8FCBA60034ED}" presName="Name35" presStyleLbl="parChTrans1D2" presStyleIdx="3" presStyleCnt="4"/>
      <dgm:spPr/>
      <dgm:t>
        <a:bodyPr/>
        <a:lstStyle/>
        <a:p>
          <a:endParaRPr lang="ru-RU"/>
        </a:p>
      </dgm:t>
    </dgm:pt>
    <dgm:pt modelId="{38E51547-7881-4CB6-A697-C13AEADB39DB}" type="pres">
      <dgm:prSet presAssocID="{1E86F9BB-A74C-489B-9E89-D7353D58C23D}" presName="hierRoot2" presStyleCnt="0">
        <dgm:presLayoutVars>
          <dgm:hierBranch/>
        </dgm:presLayoutVars>
      </dgm:prSet>
      <dgm:spPr/>
    </dgm:pt>
    <dgm:pt modelId="{D48125A1-DB97-4D8B-97BB-FEFAB57C10CF}" type="pres">
      <dgm:prSet presAssocID="{1E86F9BB-A74C-489B-9E89-D7353D58C23D}" presName="rootComposite" presStyleCnt="0"/>
      <dgm:spPr/>
    </dgm:pt>
    <dgm:pt modelId="{E818E390-3211-4FE3-A386-0B0A1B395A5C}" type="pres">
      <dgm:prSet presAssocID="{1E86F9BB-A74C-489B-9E89-D7353D58C23D}" presName="rootText" presStyleLbl="node2" presStyleIdx="3" presStyleCnt="4" custLinFactNeighborX="-1964" custLinFactNeighborY="881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A5EC5E-3253-49AC-A9FC-3F1A4FF9D380}" type="pres">
      <dgm:prSet presAssocID="{1E86F9BB-A74C-489B-9E89-D7353D58C23D}" presName="rootConnector" presStyleLbl="node2" presStyleIdx="3" presStyleCnt="4"/>
      <dgm:spPr/>
      <dgm:t>
        <a:bodyPr/>
        <a:lstStyle/>
        <a:p>
          <a:endParaRPr lang="ru-RU"/>
        </a:p>
      </dgm:t>
    </dgm:pt>
    <dgm:pt modelId="{B42EED56-92D0-4AB0-95A1-A668E72DAE7D}" type="pres">
      <dgm:prSet presAssocID="{1E86F9BB-A74C-489B-9E89-D7353D58C23D}" presName="hierChild4" presStyleCnt="0"/>
      <dgm:spPr/>
    </dgm:pt>
    <dgm:pt modelId="{4B3ABE63-5D6F-4F32-B2D9-7B52E3DEEA5C}" type="pres">
      <dgm:prSet presAssocID="{1E86F9BB-A74C-489B-9E89-D7353D58C23D}" presName="hierChild5" presStyleCnt="0"/>
      <dgm:spPr/>
    </dgm:pt>
    <dgm:pt modelId="{33331307-F821-4DC1-9758-2F2A91FE9C58}" type="pres">
      <dgm:prSet presAssocID="{E131410D-A0B2-4006-A1CD-5A1369316FC3}" presName="hierChild3" presStyleCnt="0"/>
      <dgm:spPr/>
    </dgm:pt>
  </dgm:ptLst>
  <dgm:cxnLst>
    <dgm:cxn modelId="{307A7C6F-3075-4346-A0F1-2EBD82ABB687}" srcId="{E131410D-A0B2-4006-A1CD-5A1369316FC3}" destId="{F48E8831-9BB1-4F23-9A64-0783319D7646}" srcOrd="1" destOrd="0" parTransId="{3BB21A1D-75E6-4C56-A7C8-BC27AF40C79C}" sibTransId="{39DBF6F1-7018-41CB-8010-CEE1A2922A42}"/>
    <dgm:cxn modelId="{2070BF6B-6609-44CB-963B-CCF8BA334254}" type="presOf" srcId="{E131410D-A0B2-4006-A1CD-5A1369316FC3}" destId="{584525D0-7047-4618-9654-222969E15DC0}" srcOrd="0" destOrd="0" presId="urn:microsoft.com/office/officeart/2005/8/layout/orgChart1"/>
    <dgm:cxn modelId="{470A08CC-C711-467F-99A1-51338F5F29AC}" type="presOf" srcId="{F48E8831-9BB1-4F23-9A64-0783319D7646}" destId="{3E5BFD94-AC3E-478B-8DFD-0705F1A2D82D}" srcOrd="1" destOrd="0" presId="urn:microsoft.com/office/officeart/2005/8/layout/orgChart1"/>
    <dgm:cxn modelId="{BCF1C8A1-764D-4644-A39E-4CB051BFB27E}" type="presOf" srcId="{117B50E8-91BC-4D05-AA27-806BB9711A0A}" destId="{99DA4DBF-82E4-46EF-9CFE-686EC1EC80BF}" srcOrd="0" destOrd="0" presId="urn:microsoft.com/office/officeart/2005/8/layout/orgChart1"/>
    <dgm:cxn modelId="{9AC8C649-1BD4-4CB8-88B9-079130FB7098}" type="presOf" srcId="{1E86F9BB-A74C-489B-9E89-D7353D58C23D}" destId="{64A5EC5E-3253-49AC-A9FC-3F1A4FF9D380}" srcOrd="1" destOrd="0" presId="urn:microsoft.com/office/officeart/2005/8/layout/orgChart1"/>
    <dgm:cxn modelId="{35E6E907-2456-4B3B-BE55-B60BE35538F1}" type="presOf" srcId="{751D061A-7AB9-4943-BE9A-21A2C38F5A67}" destId="{A56E3F6B-66D4-405E-A26F-29DF2C4CC8AD}" srcOrd="1" destOrd="0" presId="urn:microsoft.com/office/officeart/2005/8/layout/orgChart1"/>
    <dgm:cxn modelId="{B968C331-9CA8-43C8-A065-ED8E3B49E75D}" type="presOf" srcId="{3BB21A1D-75E6-4C56-A7C8-BC27AF40C79C}" destId="{48908521-ED0F-4AAF-92B5-0CCC278427D6}" srcOrd="0" destOrd="0" presId="urn:microsoft.com/office/officeart/2005/8/layout/orgChart1"/>
    <dgm:cxn modelId="{C967ECCC-D18B-4142-97E1-D5FECEF8C34B}" type="presOf" srcId="{A50FFB88-C21B-46E0-8D7B-4AE5C5FF6F22}" destId="{0B82F692-EDEF-457C-B4DB-6A6F6154C20A}" srcOrd="1" destOrd="0" presId="urn:microsoft.com/office/officeart/2005/8/layout/orgChart1"/>
    <dgm:cxn modelId="{0F25477B-EB33-49EA-98A9-E61232896160}" srcId="{2BF62EBA-3C19-4B75-968B-DC0E0251DDF8}" destId="{E131410D-A0B2-4006-A1CD-5A1369316FC3}" srcOrd="0" destOrd="0" parTransId="{EEF904F5-0417-46F1-A15C-8E35D216FA1E}" sibTransId="{A6EA34E9-64A6-4084-A2AD-630DA1A91012}"/>
    <dgm:cxn modelId="{36ACFA37-700F-443A-B2B0-845B34358FF2}" srcId="{E131410D-A0B2-4006-A1CD-5A1369316FC3}" destId="{751D061A-7AB9-4943-BE9A-21A2C38F5A67}" srcOrd="0" destOrd="0" parTransId="{01937D6B-4EC2-4DF2-8D0B-765A36C1B3A6}" sibTransId="{96BCE1A2-DD56-4BDD-A34F-425E7F3D9119}"/>
    <dgm:cxn modelId="{C1868725-7B56-493D-9CF8-0D48F775E34A}" type="presOf" srcId="{1E86F9BB-A74C-489B-9E89-D7353D58C23D}" destId="{E818E390-3211-4FE3-A386-0B0A1B395A5C}" srcOrd="0" destOrd="0" presId="urn:microsoft.com/office/officeart/2005/8/layout/orgChart1"/>
    <dgm:cxn modelId="{F6FD96DF-EE6D-4D68-B163-25E0517114E5}" type="presOf" srcId="{E131410D-A0B2-4006-A1CD-5A1369316FC3}" destId="{BF3383F8-B3BD-444C-B140-CAC255C12A8B}" srcOrd="1" destOrd="0" presId="urn:microsoft.com/office/officeart/2005/8/layout/orgChart1"/>
    <dgm:cxn modelId="{38E7802F-D1B6-4520-96F8-C67B4CCDAA0A}" type="presOf" srcId="{5E42DE8D-3550-4328-88AB-8FCBA60034ED}" destId="{1B8F3F56-4109-412F-BC47-80C0B175C427}" srcOrd="0" destOrd="0" presId="urn:microsoft.com/office/officeart/2005/8/layout/orgChart1"/>
    <dgm:cxn modelId="{F74E4CBA-EEEA-4772-A725-FB83A74DD8A4}" type="presOf" srcId="{01937D6B-4EC2-4DF2-8D0B-765A36C1B3A6}" destId="{D02507F9-8359-404D-9680-C9B8A7502819}" srcOrd="0" destOrd="0" presId="urn:microsoft.com/office/officeart/2005/8/layout/orgChart1"/>
    <dgm:cxn modelId="{19A811CF-2E3B-4FFE-9432-770D67A47956}" srcId="{E131410D-A0B2-4006-A1CD-5A1369316FC3}" destId="{1E86F9BB-A74C-489B-9E89-D7353D58C23D}" srcOrd="3" destOrd="0" parTransId="{5E42DE8D-3550-4328-88AB-8FCBA60034ED}" sibTransId="{B0E90D58-BDC9-4897-9A11-2F68735AC611}"/>
    <dgm:cxn modelId="{A419925D-FA7C-4D8B-88B8-3F0FE21F2CFA}" type="presOf" srcId="{751D061A-7AB9-4943-BE9A-21A2C38F5A67}" destId="{ECA91055-F3D5-43D9-B939-80F4AC9B37E5}" srcOrd="0" destOrd="0" presId="urn:microsoft.com/office/officeart/2005/8/layout/orgChart1"/>
    <dgm:cxn modelId="{42348F94-A122-4A75-BBB9-2278F969D7CD}" srcId="{E131410D-A0B2-4006-A1CD-5A1369316FC3}" destId="{A50FFB88-C21B-46E0-8D7B-4AE5C5FF6F22}" srcOrd="2" destOrd="0" parTransId="{117B50E8-91BC-4D05-AA27-806BB9711A0A}" sibTransId="{7BEFA343-E85B-4F79-BAEF-6C15155839FB}"/>
    <dgm:cxn modelId="{3E2D2428-C869-4DEE-AE8A-B8B820DF12D0}" type="presOf" srcId="{A50FFB88-C21B-46E0-8D7B-4AE5C5FF6F22}" destId="{735EF141-165B-4FCD-BC0A-7D1BAE6A60AB}" srcOrd="0" destOrd="0" presId="urn:microsoft.com/office/officeart/2005/8/layout/orgChart1"/>
    <dgm:cxn modelId="{698444F5-D1AC-44E6-B283-3B0634755F4A}" type="presOf" srcId="{F48E8831-9BB1-4F23-9A64-0783319D7646}" destId="{419F2D37-6ABA-4B34-910B-587E08A084EA}" srcOrd="0" destOrd="0" presId="urn:microsoft.com/office/officeart/2005/8/layout/orgChart1"/>
    <dgm:cxn modelId="{FA69876F-4720-451A-91EF-4F06447AFDE6}" type="presOf" srcId="{2BF62EBA-3C19-4B75-968B-DC0E0251DDF8}" destId="{8EBE4DD6-105F-4F82-8EA1-9D33142D1A52}" srcOrd="0" destOrd="0" presId="urn:microsoft.com/office/officeart/2005/8/layout/orgChart1"/>
    <dgm:cxn modelId="{CD8CB548-EF9E-4581-AAF1-2C92983D2AEC}" type="presParOf" srcId="{8EBE4DD6-105F-4F82-8EA1-9D33142D1A52}" destId="{61CC8233-7ADF-4D78-9563-CA75640A0B91}" srcOrd="0" destOrd="0" presId="urn:microsoft.com/office/officeart/2005/8/layout/orgChart1"/>
    <dgm:cxn modelId="{2DDF8806-8A4C-46F3-B043-9F60D5885A78}" type="presParOf" srcId="{61CC8233-7ADF-4D78-9563-CA75640A0B91}" destId="{202584AB-C604-4338-94D6-77E2A913372E}" srcOrd="0" destOrd="0" presId="urn:microsoft.com/office/officeart/2005/8/layout/orgChart1"/>
    <dgm:cxn modelId="{1BAD15F5-A02E-48A1-A572-94391FD6E2D4}" type="presParOf" srcId="{202584AB-C604-4338-94D6-77E2A913372E}" destId="{584525D0-7047-4618-9654-222969E15DC0}" srcOrd="0" destOrd="0" presId="urn:microsoft.com/office/officeart/2005/8/layout/orgChart1"/>
    <dgm:cxn modelId="{5D75A9A1-2CCE-40A2-9EED-186FA7526E2B}" type="presParOf" srcId="{202584AB-C604-4338-94D6-77E2A913372E}" destId="{BF3383F8-B3BD-444C-B140-CAC255C12A8B}" srcOrd="1" destOrd="0" presId="urn:microsoft.com/office/officeart/2005/8/layout/orgChart1"/>
    <dgm:cxn modelId="{222EB7C6-6E82-42FC-8980-2658010018BC}" type="presParOf" srcId="{61CC8233-7ADF-4D78-9563-CA75640A0B91}" destId="{5A94839E-F122-452D-9CE0-BF1AF2170D6E}" srcOrd="1" destOrd="0" presId="urn:microsoft.com/office/officeart/2005/8/layout/orgChart1"/>
    <dgm:cxn modelId="{F23B3D07-1A5D-46D1-9077-97B9EDEF2496}" type="presParOf" srcId="{5A94839E-F122-452D-9CE0-BF1AF2170D6E}" destId="{D02507F9-8359-404D-9680-C9B8A7502819}" srcOrd="0" destOrd="0" presId="urn:microsoft.com/office/officeart/2005/8/layout/orgChart1"/>
    <dgm:cxn modelId="{094181D3-21CF-4C39-843F-6737C5F93AF6}" type="presParOf" srcId="{5A94839E-F122-452D-9CE0-BF1AF2170D6E}" destId="{6BCE8F1A-996D-49B8-BF3E-4574B6395068}" srcOrd="1" destOrd="0" presId="urn:microsoft.com/office/officeart/2005/8/layout/orgChart1"/>
    <dgm:cxn modelId="{B0B43310-A4D4-4CD0-AC20-408BE2B7B416}" type="presParOf" srcId="{6BCE8F1A-996D-49B8-BF3E-4574B6395068}" destId="{C8E8BC26-B98A-4109-9DDA-38DC19804FC0}" srcOrd="0" destOrd="0" presId="urn:microsoft.com/office/officeart/2005/8/layout/orgChart1"/>
    <dgm:cxn modelId="{3C568987-163D-4188-BE91-07FE129084A1}" type="presParOf" srcId="{C8E8BC26-B98A-4109-9DDA-38DC19804FC0}" destId="{ECA91055-F3D5-43D9-B939-80F4AC9B37E5}" srcOrd="0" destOrd="0" presId="urn:microsoft.com/office/officeart/2005/8/layout/orgChart1"/>
    <dgm:cxn modelId="{95F1FCD8-32B7-45E5-AEC9-7E734C487DF9}" type="presParOf" srcId="{C8E8BC26-B98A-4109-9DDA-38DC19804FC0}" destId="{A56E3F6B-66D4-405E-A26F-29DF2C4CC8AD}" srcOrd="1" destOrd="0" presId="urn:microsoft.com/office/officeart/2005/8/layout/orgChart1"/>
    <dgm:cxn modelId="{DDCA974B-5C8E-41D4-A347-9FA9519406DC}" type="presParOf" srcId="{6BCE8F1A-996D-49B8-BF3E-4574B6395068}" destId="{CE2E26E6-C369-404C-BA59-7B5DC6E83B03}" srcOrd="1" destOrd="0" presId="urn:microsoft.com/office/officeart/2005/8/layout/orgChart1"/>
    <dgm:cxn modelId="{B3DCDD4F-6991-444B-8DA0-4358C3F4DDC9}" type="presParOf" srcId="{6BCE8F1A-996D-49B8-BF3E-4574B6395068}" destId="{18F318AE-B46E-423E-9670-3A2E90028F70}" srcOrd="2" destOrd="0" presId="urn:microsoft.com/office/officeart/2005/8/layout/orgChart1"/>
    <dgm:cxn modelId="{43B28398-5EF6-4D15-9217-00E0154CE3F6}" type="presParOf" srcId="{5A94839E-F122-452D-9CE0-BF1AF2170D6E}" destId="{48908521-ED0F-4AAF-92B5-0CCC278427D6}" srcOrd="2" destOrd="0" presId="urn:microsoft.com/office/officeart/2005/8/layout/orgChart1"/>
    <dgm:cxn modelId="{9B9A8271-63BC-4144-9ECD-874BCC5D0B92}" type="presParOf" srcId="{5A94839E-F122-452D-9CE0-BF1AF2170D6E}" destId="{C5936901-A12F-4B9D-8784-7C93A10C7D8D}" srcOrd="3" destOrd="0" presId="urn:microsoft.com/office/officeart/2005/8/layout/orgChart1"/>
    <dgm:cxn modelId="{BBF0AE65-8F81-4448-94C6-2A470A86EC28}" type="presParOf" srcId="{C5936901-A12F-4B9D-8784-7C93A10C7D8D}" destId="{C70AEEC8-7180-4C73-91DC-334C51781653}" srcOrd="0" destOrd="0" presId="urn:microsoft.com/office/officeart/2005/8/layout/orgChart1"/>
    <dgm:cxn modelId="{A25CAB33-75A5-46A9-BDA1-5F5AD97CCFF7}" type="presParOf" srcId="{C70AEEC8-7180-4C73-91DC-334C51781653}" destId="{419F2D37-6ABA-4B34-910B-587E08A084EA}" srcOrd="0" destOrd="0" presId="urn:microsoft.com/office/officeart/2005/8/layout/orgChart1"/>
    <dgm:cxn modelId="{3FE8F0A7-F82E-4B76-ABDE-015AA025FCCD}" type="presParOf" srcId="{C70AEEC8-7180-4C73-91DC-334C51781653}" destId="{3E5BFD94-AC3E-478B-8DFD-0705F1A2D82D}" srcOrd="1" destOrd="0" presId="urn:microsoft.com/office/officeart/2005/8/layout/orgChart1"/>
    <dgm:cxn modelId="{F42134CF-D5BA-408A-A19A-6D70C4B39FF7}" type="presParOf" srcId="{C5936901-A12F-4B9D-8784-7C93A10C7D8D}" destId="{72A6B1F5-7A9F-4A5E-9EC1-3A825D1A334A}" srcOrd="1" destOrd="0" presId="urn:microsoft.com/office/officeart/2005/8/layout/orgChart1"/>
    <dgm:cxn modelId="{48C1470C-5D8C-4397-99D8-5CD4970E597E}" type="presParOf" srcId="{C5936901-A12F-4B9D-8784-7C93A10C7D8D}" destId="{E981F323-1A21-4CE4-8096-3D9EDEFC19AD}" srcOrd="2" destOrd="0" presId="urn:microsoft.com/office/officeart/2005/8/layout/orgChart1"/>
    <dgm:cxn modelId="{05E91DC0-2A05-4537-A65C-FFE7C61DA0D2}" type="presParOf" srcId="{5A94839E-F122-452D-9CE0-BF1AF2170D6E}" destId="{99DA4DBF-82E4-46EF-9CFE-686EC1EC80BF}" srcOrd="4" destOrd="0" presId="urn:microsoft.com/office/officeart/2005/8/layout/orgChart1"/>
    <dgm:cxn modelId="{77B8A305-FD5F-4591-AAAF-056556FBA990}" type="presParOf" srcId="{5A94839E-F122-452D-9CE0-BF1AF2170D6E}" destId="{33B1DD57-A953-4E34-8359-D089A29FB429}" srcOrd="5" destOrd="0" presId="urn:microsoft.com/office/officeart/2005/8/layout/orgChart1"/>
    <dgm:cxn modelId="{99EAD03E-1386-4524-84FD-EC233DD66C57}" type="presParOf" srcId="{33B1DD57-A953-4E34-8359-D089A29FB429}" destId="{09F4A7DB-41E7-470D-A65F-12305B93B5A3}" srcOrd="0" destOrd="0" presId="urn:microsoft.com/office/officeart/2005/8/layout/orgChart1"/>
    <dgm:cxn modelId="{FFE3DB0F-DC96-4297-AD1E-BE163E0A26DF}" type="presParOf" srcId="{09F4A7DB-41E7-470D-A65F-12305B93B5A3}" destId="{735EF141-165B-4FCD-BC0A-7D1BAE6A60AB}" srcOrd="0" destOrd="0" presId="urn:microsoft.com/office/officeart/2005/8/layout/orgChart1"/>
    <dgm:cxn modelId="{C47B37CD-EA5F-45B8-A3C7-7BDE49FDF6F5}" type="presParOf" srcId="{09F4A7DB-41E7-470D-A65F-12305B93B5A3}" destId="{0B82F692-EDEF-457C-B4DB-6A6F6154C20A}" srcOrd="1" destOrd="0" presId="urn:microsoft.com/office/officeart/2005/8/layout/orgChart1"/>
    <dgm:cxn modelId="{AFE8C29A-464B-4D30-B4C9-C57B39A87C11}" type="presParOf" srcId="{33B1DD57-A953-4E34-8359-D089A29FB429}" destId="{1583655E-1261-47AD-8088-EC1EAB22DFFC}" srcOrd="1" destOrd="0" presId="urn:microsoft.com/office/officeart/2005/8/layout/orgChart1"/>
    <dgm:cxn modelId="{A5B3CB68-D619-4F0B-8700-B832EAB3AA1F}" type="presParOf" srcId="{33B1DD57-A953-4E34-8359-D089A29FB429}" destId="{043E415A-F631-4360-B8B9-69AC16A18A46}" srcOrd="2" destOrd="0" presId="urn:microsoft.com/office/officeart/2005/8/layout/orgChart1"/>
    <dgm:cxn modelId="{B8F8B120-EBA7-465C-94A6-8C07032D90CD}" type="presParOf" srcId="{5A94839E-F122-452D-9CE0-BF1AF2170D6E}" destId="{1B8F3F56-4109-412F-BC47-80C0B175C427}" srcOrd="6" destOrd="0" presId="urn:microsoft.com/office/officeart/2005/8/layout/orgChart1"/>
    <dgm:cxn modelId="{1FEFCEA5-3506-448D-ACF2-2E7F0CD7454D}" type="presParOf" srcId="{5A94839E-F122-452D-9CE0-BF1AF2170D6E}" destId="{38E51547-7881-4CB6-A697-C13AEADB39DB}" srcOrd="7" destOrd="0" presId="urn:microsoft.com/office/officeart/2005/8/layout/orgChart1"/>
    <dgm:cxn modelId="{BC09FD0A-9371-4F79-A72F-8C0578956D75}" type="presParOf" srcId="{38E51547-7881-4CB6-A697-C13AEADB39DB}" destId="{D48125A1-DB97-4D8B-97BB-FEFAB57C10CF}" srcOrd="0" destOrd="0" presId="urn:microsoft.com/office/officeart/2005/8/layout/orgChart1"/>
    <dgm:cxn modelId="{721A2C6C-1CE1-407F-A64A-BEF8450D880C}" type="presParOf" srcId="{D48125A1-DB97-4D8B-97BB-FEFAB57C10CF}" destId="{E818E390-3211-4FE3-A386-0B0A1B395A5C}" srcOrd="0" destOrd="0" presId="urn:microsoft.com/office/officeart/2005/8/layout/orgChart1"/>
    <dgm:cxn modelId="{757D9E7F-21BB-459C-8734-2ED1CA57FE7B}" type="presParOf" srcId="{D48125A1-DB97-4D8B-97BB-FEFAB57C10CF}" destId="{64A5EC5E-3253-49AC-A9FC-3F1A4FF9D380}" srcOrd="1" destOrd="0" presId="urn:microsoft.com/office/officeart/2005/8/layout/orgChart1"/>
    <dgm:cxn modelId="{2F953B19-63EE-4CA9-84E6-43E804101399}" type="presParOf" srcId="{38E51547-7881-4CB6-A697-C13AEADB39DB}" destId="{B42EED56-92D0-4AB0-95A1-A668E72DAE7D}" srcOrd="1" destOrd="0" presId="urn:microsoft.com/office/officeart/2005/8/layout/orgChart1"/>
    <dgm:cxn modelId="{ACE24470-01DD-415D-A5F1-42B4BCD4C96C}" type="presParOf" srcId="{38E51547-7881-4CB6-A697-C13AEADB39DB}" destId="{4B3ABE63-5D6F-4F32-B2D9-7B52E3DEEA5C}" srcOrd="2" destOrd="0" presId="urn:microsoft.com/office/officeart/2005/8/layout/orgChart1"/>
    <dgm:cxn modelId="{3127F2B1-DC8C-47B9-8BAF-7B3F6733DECF}" type="presParOf" srcId="{61CC8233-7ADF-4D78-9563-CA75640A0B91}" destId="{33331307-F821-4DC1-9758-2F2A91FE9C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F3F56-4109-412F-BC47-80C0B175C427}">
      <dsp:nvSpPr>
        <dsp:cNvPr id="0" name=""/>
        <dsp:cNvSpPr/>
      </dsp:nvSpPr>
      <dsp:spPr>
        <a:xfrm>
          <a:off x="4114799" y="1680460"/>
          <a:ext cx="3187863" cy="1155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9271"/>
              </a:lnTo>
              <a:lnTo>
                <a:pt x="3187863" y="969271"/>
              </a:lnTo>
              <a:lnTo>
                <a:pt x="3187863" y="11557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DA4DBF-82E4-46EF-9CFE-686EC1EC80BF}">
      <dsp:nvSpPr>
        <dsp:cNvPr id="0" name=""/>
        <dsp:cNvSpPr/>
      </dsp:nvSpPr>
      <dsp:spPr>
        <a:xfrm>
          <a:off x="4114799" y="1680460"/>
          <a:ext cx="1040207" cy="1155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9271"/>
              </a:lnTo>
              <a:lnTo>
                <a:pt x="1040207" y="969271"/>
              </a:lnTo>
              <a:lnTo>
                <a:pt x="1040207" y="11557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908521-ED0F-4AAF-92B5-0CCC278427D6}">
      <dsp:nvSpPr>
        <dsp:cNvPr id="0" name=""/>
        <dsp:cNvSpPr/>
      </dsp:nvSpPr>
      <dsp:spPr>
        <a:xfrm>
          <a:off x="3047994" y="1680460"/>
          <a:ext cx="1066805" cy="1165533"/>
        </a:xfrm>
        <a:custGeom>
          <a:avLst/>
          <a:gdLst/>
          <a:ahLst/>
          <a:cxnLst/>
          <a:rect l="0" t="0" r="0" b="0"/>
          <a:pathLst>
            <a:path>
              <a:moveTo>
                <a:pt x="1066805" y="0"/>
              </a:moveTo>
              <a:lnTo>
                <a:pt x="1066805" y="979093"/>
              </a:lnTo>
              <a:lnTo>
                <a:pt x="0" y="979093"/>
              </a:lnTo>
              <a:lnTo>
                <a:pt x="0" y="11655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507F9-8359-404D-9680-C9B8A7502819}">
      <dsp:nvSpPr>
        <dsp:cNvPr id="0" name=""/>
        <dsp:cNvSpPr/>
      </dsp:nvSpPr>
      <dsp:spPr>
        <a:xfrm>
          <a:off x="893963" y="1680460"/>
          <a:ext cx="3220836" cy="1155710"/>
        </a:xfrm>
        <a:custGeom>
          <a:avLst/>
          <a:gdLst/>
          <a:ahLst/>
          <a:cxnLst/>
          <a:rect l="0" t="0" r="0" b="0"/>
          <a:pathLst>
            <a:path>
              <a:moveTo>
                <a:pt x="3220836" y="0"/>
              </a:moveTo>
              <a:lnTo>
                <a:pt x="3220836" y="969271"/>
              </a:lnTo>
              <a:lnTo>
                <a:pt x="0" y="969271"/>
              </a:lnTo>
              <a:lnTo>
                <a:pt x="0" y="11557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4525D0-7047-4618-9654-222969E15DC0}">
      <dsp:nvSpPr>
        <dsp:cNvPr id="0" name=""/>
        <dsp:cNvSpPr/>
      </dsp:nvSpPr>
      <dsp:spPr>
        <a:xfrm>
          <a:off x="3226993" y="792654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rgbClr val="48F2F2"/>
              </a:solidFill>
              <a:effectLst/>
              <a:latin typeface="Arial" pitchFamily="34" charset="0"/>
              <a:cs typeface="Arial" pitchFamily="34" charset="0"/>
            </a:rPr>
            <a:t>Военно-воздушные</a:t>
          </a:r>
          <a: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rgbClr val="48F2F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rPr>
            <a:t/>
          </a:r>
          <a:b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rgbClr val="48F2F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rPr>
          </a:br>
          <a: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rgbClr val="48F2F2"/>
              </a:solidFill>
              <a:effectLst/>
              <a:latin typeface="Arial" pitchFamily="34" charset="0"/>
              <a:cs typeface="Arial" pitchFamily="34" charset="0"/>
            </a:rPr>
            <a:t>силы</a:t>
          </a:r>
        </a:p>
      </dsp:txBody>
      <dsp:txXfrm>
        <a:off x="3226993" y="792654"/>
        <a:ext cx="1775612" cy="887806"/>
      </dsp:txXfrm>
    </dsp:sp>
    <dsp:sp modelId="{ECA91055-F3D5-43D9-B939-80F4AC9B37E5}">
      <dsp:nvSpPr>
        <dsp:cNvPr id="0" name=""/>
        <dsp:cNvSpPr/>
      </dsp:nvSpPr>
      <dsp:spPr>
        <a:xfrm>
          <a:off x="6156" y="2836171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rgbClr val="48F2F2"/>
              </a:solidFill>
              <a:effectLst/>
              <a:latin typeface="Arial" pitchFamily="34" charset="0"/>
              <a:cs typeface="Arial" pitchFamily="34" charset="0"/>
            </a:rPr>
            <a:t>Авиация</a:t>
          </a:r>
        </a:p>
      </dsp:txBody>
      <dsp:txXfrm>
        <a:off x="6156" y="2836171"/>
        <a:ext cx="1775612" cy="887806"/>
      </dsp:txXfrm>
    </dsp:sp>
    <dsp:sp modelId="{419F2D37-6ABA-4B34-910B-587E08A084EA}">
      <dsp:nvSpPr>
        <dsp:cNvPr id="0" name=""/>
        <dsp:cNvSpPr/>
      </dsp:nvSpPr>
      <dsp:spPr>
        <a:xfrm>
          <a:off x="2160187" y="2845993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rgbClr val="48F2F2"/>
              </a:solidFill>
              <a:effectLst/>
              <a:latin typeface="Arial" pitchFamily="34" charset="0"/>
              <a:cs typeface="Arial" pitchFamily="34" charset="0"/>
            </a:rPr>
            <a:t>Зенитно-ракетные</a:t>
          </a:r>
          <a:b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rgbClr val="48F2F2"/>
              </a:solidFill>
              <a:effectLst/>
              <a:latin typeface="Arial" pitchFamily="34" charset="0"/>
              <a:cs typeface="Arial" pitchFamily="34" charset="0"/>
            </a:rPr>
          </a:br>
          <a: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rgbClr val="48F2F2"/>
              </a:solidFill>
              <a:effectLst/>
              <a:latin typeface="Arial" pitchFamily="34" charset="0"/>
              <a:cs typeface="Arial" pitchFamily="34" charset="0"/>
            </a:rPr>
            <a:t>войска</a:t>
          </a:r>
        </a:p>
      </dsp:txBody>
      <dsp:txXfrm>
        <a:off x="2160187" y="2845993"/>
        <a:ext cx="1775612" cy="887806"/>
      </dsp:txXfrm>
    </dsp:sp>
    <dsp:sp modelId="{735EF141-165B-4FCD-BC0A-7D1BAE6A60AB}">
      <dsp:nvSpPr>
        <dsp:cNvPr id="0" name=""/>
        <dsp:cNvSpPr/>
      </dsp:nvSpPr>
      <dsp:spPr>
        <a:xfrm>
          <a:off x="4267200" y="2836171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rgbClr val="48F2F2"/>
              </a:solidFill>
              <a:effectLst/>
              <a:latin typeface="Arial" pitchFamily="34" charset="0"/>
              <a:cs typeface="Arial" pitchFamily="34" charset="0"/>
            </a:rPr>
            <a:t>Радиотехнические</a:t>
          </a:r>
          <a:b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rgbClr val="48F2F2"/>
              </a:solidFill>
              <a:effectLst/>
              <a:latin typeface="Arial" pitchFamily="34" charset="0"/>
              <a:cs typeface="Arial" pitchFamily="34" charset="0"/>
            </a:rPr>
          </a:br>
          <a: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rgbClr val="48F2F2"/>
              </a:solidFill>
              <a:effectLst/>
              <a:latin typeface="Arial" pitchFamily="34" charset="0"/>
              <a:cs typeface="Arial" pitchFamily="34" charset="0"/>
            </a:rPr>
            <a:t>войска</a:t>
          </a:r>
        </a:p>
      </dsp:txBody>
      <dsp:txXfrm>
        <a:off x="4267200" y="2836171"/>
        <a:ext cx="1775612" cy="887806"/>
      </dsp:txXfrm>
    </dsp:sp>
    <dsp:sp modelId="{E818E390-3211-4FE3-A386-0B0A1B395A5C}">
      <dsp:nvSpPr>
        <dsp:cNvPr id="0" name=""/>
        <dsp:cNvSpPr/>
      </dsp:nvSpPr>
      <dsp:spPr>
        <a:xfrm>
          <a:off x="6414857" y="2836171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rgbClr val="48F2F2"/>
              </a:solidFill>
              <a:effectLst/>
              <a:latin typeface="Arial" pitchFamily="34" charset="0"/>
              <a:cs typeface="Arial" pitchFamily="34" charset="0"/>
            </a:rPr>
            <a:t>Специальные</a:t>
          </a:r>
          <a:b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rgbClr val="48F2F2"/>
              </a:solidFill>
              <a:effectLst/>
              <a:latin typeface="Arial" pitchFamily="34" charset="0"/>
              <a:cs typeface="Arial" pitchFamily="34" charset="0"/>
            </a:rPr>
          </a:br>
          <a: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rgbClr val="48F2F2"/>
              </a:solidFill>
              <a:effectLst/>
              <a:latin typeface="Arial" pitchFamily="34" charset="0"/>
              <a:cs typeface="Arial" pitchFamily="34" charset="0"/>
            </a:rPr>
            <a:t>войска</a:t>
          </a:r>
        </a:p>
      </dsp:txBody>
      <dsp:txXfrm>
        <a:off x="6414857" y="2836171"/>
        <a:ext cx="1775612" cy="887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Calibri" pitchFamily="34" charset="0"/>
              </a:defRPr>
            </a:lvl1pPr>
          </a:lstStyle>
          <a:p>
            <a:pPr>
              <a:defRPr/>
            </a:pPr>
            <a:fld id="{8FDF79E8-1EE9-4F73-B9F9-C82AE05008EA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Calibri" pitchFamily="34" charset="0"/>
              </a:defRPr>
            </a:lvl1pPr>
          </a:lstStyle>
          <a:p>
            <a:pPr>
              <a:defRPr/>
            </a:pPr>
            <a:fld id="{2FBC127F-0D84-42D6-BBDD-BB3DBC2AA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938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379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380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EF4B3-7BFC-4941-A5EA-A6797D8FA203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B2C0A-AC13-4893-9A42-AE1965B0D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2F6E6-89C0-4F73-8AB7-341564CCD9D7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70331-35A9-4C74-9384-155B878F9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D9B0F-A36C-4C12-A789-0E152E41667C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95559-E677-439C-B837-190EF59E0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296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96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99077-067A-41A2-A29B-9662D7008D6C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51A5D-A195-4433-BD0C-5BDF01154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5FFFC-34B8-4A1D-A233-00549A229A21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73997-27F0-49FE-87E2-0E995FD45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E2071-14D7-4BFF-B3CA-E4ED27FF5BFF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9D0E8-7E16-41A1-9B89-D26D16E36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DA858-74C5-4E1A-8842-974122270D6A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B4513-97B5-4D7D-B903-98B86BA44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B757A-7197-47A9-AA66-C51B2E303EC4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69D59-ED5C-4740-9514-947E8FFE9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0AB92-80CA-4EE1-963B-5891F45C4346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CD0D6-5745-48B0-A0D7-B2A56A00A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28C3F-A498-48DB-BD1E-4CC6F573ABA4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F60D6-946D-4EAB-BC2B-F048482A8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ACC1A-8A0B-41CB-AEC5-C71AF3DA309E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28D1D-8754-4A0B-AFA9-CADCE34FA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D96EB-E07A-4290-BECF-0C6BDB28BDB1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46090-1375-448A-AF44-9D9EB203D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EE57C-2061-405C-B491-C1A7A4A5AAB5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BE6F9-A858-4144-84FE-AC572AEBB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1A010-63FC-4000-9EA1-1EC796F7892B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10393-4CAE-4A70-AD86-D14C3EE1B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6356E-2544-401C-8A93-5B764D679311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D8A7B-6AE3-469C-BF30-047D6CA9D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00A40E1-3783-4FC1-8F4F-CC8945A7A9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218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AF54A-28FF-4B66-AECE-5653655F5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8AB3C-03BE-4108-B56A-767F93D1EDA6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22951-708E-47C2-895B-7B1A321A4FD5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D465A-DC92-4E84-A394-2BB7ED998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BF131-6B7E-4E28-AA72-4D33FEF7259E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7BE93-1692-4436-A323-8AD55242A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8961A-80DC-4EB7-B501-D47854131253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61265-EC6E-4758-8391-DA22AC948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43304-8E59-48CF-A9F0-DE1A77B8B49B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51ABB-9C4A-4953-A662-8B7CAA4BB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8BD70-87FA-40C0-B369-D6974F5BB16F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324DE-FB0E-4395-B2FD-A5EC28571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35200-0D91-4A8F-8B1A-0C44DC12CCDF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A85DD-26A3-4670-B099-E60BC31C1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94827-763A-4A6B-BAE9-D99427AB65D4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C7825-3D82-4194-83E5-E995A96CB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9E0C9-E1E5-49EE-ABDA-AE0057977FC9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3058D-12AE-43CB-BDCA-FD79E7E19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0DFFD-A50F-4C23-971A-F33C1321058A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EA57D-818B-4E11-B57A-2C6B56563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5E50F-94B6-4791-A9EC-A7A17B6B786F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149DE-202F-4B08-8192-E053FF739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FF08E-D24E-4D04-BE51-D935DDEEBA44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AC59D-00D5-47D1-BBA9-C7A4A6FD4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B1071F9-BC4F-44CA-810B-CE1E19C4125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6611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981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982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24A4A-8520-4BC5-B473-164FFCDAF29D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2DBC7-217F-496A-B6F0-E358A8732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A40D9-D4D9-43E2-BA0F-D839C67E1C4A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040DA-DA09-4281-9FCF-1E4C5D2D4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3657A-C42C-497B-96A5-4315C4A8D510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2C94A-7398-498B-838E-DC48CAF7C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A801D-2FDB-4B32-876C-D5CAB7384535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6B71E-DF07-425B-AF29-DD5E88198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0545F-D5C1-4978-90A5-D8116F0A03D1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937C8-82C3-4045-8CC1-7386ABBC5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27933-0114-4B1F-AC29-6DD413508DF5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A317B-62A7-4925-A426-5CFD1988D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A0761-63AC-4A59-9A2B-4D8B49B8F553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81B3B-75D2-4EDB-9E51-CB20B2007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DBA37-2A43-4F68-A559-F8753CAA511B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006C8-8D79-4F66-B407-CF92059B5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8084B-5B3C-4DE9-88E8-05F4AB736211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1CE96-9D06-4EEF-A4F7-025E05DA1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98114-8E24-4AA5-AA00-BCE0A1112381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83E82-7343-4F17-A8B3-C37BD2243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D1C94-B3BC-48F8-A932-1C5837B7148C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AE703-F3F2-4433-A074-74E9AC62F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88123-564A-4D2F-B372-D4D8DFF66A21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BB7B9-33E0-47A3-99D8-8BCB87EA9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00A40E1-3783-4FC1-8F4F-CC8945A7A9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506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kumimoji="1" lang="ru-RU" sz="1800">
                <a:effectLst/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kumimoji="1" lang="ru-RU" sz="1800">
                <a:effectLst/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kumimoji="1" lang="ru-RU" sz="1800">
                <a:effectLst/>
                <a:latin typeface="Arial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3"/>
              <a:ext cx="816" cy="3978"/>
              <a:chOff x="4944" y="-3"/>
              <a:chExt cx="816" cy="3978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3"/>
                <a:ext cx="480" cy="1434"/>
                <a:chOff x="5280" y="-3"/>
                <a:chExt cx="480" cy="1434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8" y="-4"/>
                  <a:ext cx="174" cy="176"/>
                  <a:chOff x="169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97" y="323"/>
                    <a:ext cx="1690" cy="2560"/>
                    <a:chOff x="169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5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97" y="381"/>
                      <a:ext cx="864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3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70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5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5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kumimoji="1" lang="ru-RU" sz="1800">
                <a:effectLst/>
                <a:latin typeface="Arial" charset="0"/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kumimoji="1" lang="ru-RU" sz="1800">
                <a:effectLst/>
                <a:latin typeface="Arial" charset="0"/>
              </a:endParaRPr>
            </a:p>
          </p:txBody>
        </p:sp>
      </p:grpSp>
      <p:sp>
        <p:nvSpPr>
          <p:cNvPr id="161849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1850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4A387-87FE-4501-96F5-742BB6BE9487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5B75A-0DEC-4519-948E-208E29894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993E5-AAC6-4C61-A84B-B979C94D8E8E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950B2-994F-4BE9-A159-4C3C6D41F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FE9A8-0223-4D18-B947-44D6A6AD312C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F4B84-CF12-4D9B-9D35-8200ED7BC3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0D899-0F4D-49CE-BD94-37376FD5D5AD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1393D-30C4-4CF6-9673-7A410DC05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8B9AA-440B-4E0B-952D-FA1D04C5ACAC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38C2A-8F08-426B-89B9-338ED2945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D7597-E51A-4C8B-8584-A3E87A8E05B8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82445-F4A4-4E23-9F05-1DEED1890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1E70D-199A-4A60-A734-12BFBA83D946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9901D-E68E-477F-AC34-8B5D4FA73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1323A-8E86-449C-AD8C-34E82A8D6E86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E99B6-E3AE-428D-8A3D-A3198BA94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FAC3E-60BE-419B-80B5-2D6D773CF33B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35CAF-62F6-445E-8385-23AF4514A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B9A59-D918-48EB-8421-9CB36DA362B2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7B322-746E-4CA8-B65D-5DC947EED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23C06-E8AE-4A55-94F4-FD1ED71A360A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86B77-7E55-4DDB-A708-FBF8E08B0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2BF0C-7928-410C-A0B2-1F53A89A1597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B83E2-7334-42D1-A860-4A08CD508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0F0C0-D6C5-4D5D-B7AD-31687BCFD666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C1BBF-66B2-4A70-AEED-D0A5745EF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4DD15-762A-4BCF-8F3B-D81DB4FCF25B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6D112-5FDD-444D-BB90-42D6A482B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AFA75-5781-490A-8333-2DE27FB7C63E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40325-63D7-459B-B8D8-EDFA28C5C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110BE-D5ED-460D-8A43-AF690F878E60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99DD5-B1D7-4272-8ADE-3151FB9AA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277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7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ADB1F97-31CC-4508-B0E8-4C3AEB7FF0DC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439B28E-4199-4423-8581-E0A4A638E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3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192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1925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819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8192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3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3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3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3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819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81936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37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38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39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40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41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194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4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76E4AF3B-45BE-4236-941D-BD3C04DBF6CF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8194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4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BC3DD84-0E05-4B35-AA13-593C8C050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4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402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F478309-0445-4CA2-B1B6-EC6AB9C77CC1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4117C3AA-E64E-404C-87E8-38FF7736B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6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401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fld id="{AD11868F-60B0-4657-A0A4-1AA579B61E59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fld id="{B54598A8-A612-4D39-BF90-A7EF5BCCD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12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879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79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79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79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79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1879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79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879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87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79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7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2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60771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kumimoji="1" lang="ru-RU" sz="1800">
                <a:effectLst/>
                <a:latin typeface="Arial" charset="0"/>
              </a:endParaRPr>
            </a:p>
          </p:txBody>
        </p:sp>
        <p:sp>
          <p:nvSpPr>
            <p:cNvPr id="160772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kumimoji="1" lang="ru-RU" sz="1800">
                <a:effectLst/>
                <a:latin typeface="Arial" charset="0"/>
              </a:endParaRPr>
            </a:p>
          </p:txBody>
        </p:sp>
        <p:sp>
          <p:nvSpPr>
            <p:cNvPr id="160773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kumimoji="1" lang="ru-RU" sz="1800">
                <a:effectLst/>
                <a:latin typeface="Arial" charset="0"/>
              </a:endParaRPr>
            </a:p>
          </p:txBody>
        </p:sp>
        <p:grpSp>
          <p:nvGrpSpPr>
            <p:cNvPr id="615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616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618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19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60778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5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0779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96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16078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0781" name="Freeform 13"/>
                  <p:cNvSpPr>
                    <a:spLocks/>
                  </p:cNvSpPr>
                  <p:nvPr/>
                </p:nvSpPr>
                <p:spPr bwMode="auto">
                  <a:xfrm>
                    <a:off x="263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0782" name="Freeform 14"/>
                  <p:cNvSpPr>
                    <a:spLocks/>
                  </p:cNvSpPr>
                  <p:nvPr/>
                </p:nvSpPr>
                <p:spPr bwMode="auto">
                  <a:xfrm>
                    <a:off x="270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0783" name="Freeform 15"/>
                  <p:cNvSpPr>
                    <a:spLocks/>
                  </p:cNvSpPr>
                  <p:nvPr/>
                </p:nvSpPr>
                <p:spPr bwMode="auto">
                  <a:xfrm>
                    <a:off x="245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0784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0785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618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9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9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9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9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9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9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9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16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616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7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7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7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7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7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7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7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7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7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7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8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8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8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8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8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8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8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8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60814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0815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0816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0817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0818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0819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0820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0821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0822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kumimoji="1" lang="ru-RU" sz="1800">
                <a:effectLst/>
                <a:latin typeface="Arial" charset="0"/>
              </a:endParaRPr>
            </a:p>
          </p:txBody>
        </p:sp>
        <p:sp>
          <p:nvSpPr>
            <p:cNvPr id="160823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0824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kumimoji="1" lang="ru-RU" sz="1800">
                <a:effectLst/>
                <a:latin typeface="Arial" charset="0"/>
              </a:endParaRPr>
            </a:p>
          </p:txBody>
        </p:sp>
      </p:grpSp>
      <p:sp>
        <p:nvSpPr>
          <p:cNvPr id="614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0827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>
                <a:effectLst/>
                <a:latin typeface="+mn-lt"/>
              </a:defRPr>
            </a:lvl1pPr>
          </a:lstStyle>
          <a:p>
            <a:pPr>
              <a:defRPr/>
            </a:pPr>
            <a:fld id="{A633B3F6-1468-4513-94C6-591C23EAC0E5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160828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0829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>
                <a:effectLst/>
                <a:latin typeface="+mn-lt"/>
              </a:defRPr>
            </a:lvl1pPr>
          </a:lstStyle>
          <a:p>
            <a:pPr>
              <a:defRPr/>
            </a:pPr>
            <a:fld id="{C686E9CF-3406-46EA-A72E-CBBF810B7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Medium_emblem_of_the_Russian_Air_Defence_Ground_Forces.gif?uselang=ru" TargetMode="External"/><Relationship Id="rId3" Type="http://schemas.openxmlformats.org/officeDocument/2006/relationships/slide" Target="slide7.xml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6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jpeg"/><Relationship Id="rId7" Type="http://schemas.openxmlformats.org/officeDocument/2006/relationships/hyperlink" Target="https://commons.wikimedia.org/wiki/File:Emblem_of_Russian_Armed_Forces_Nuclear,_Chemical_and_Biological_troops.jpg?uselang=r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2.jpeg"/><Relationship Id="rId4" Type="http://schemas.openxmlformats.org/officeDocument/2006/relationships/image" Target="../media/image38.jpeg"/><Relationship Id="rId9" Type="http://schemas.openxmlformats.org/officeDocument/2006/relationships/hyperlink" Target="https://commons.wikimedia.org/wiki/File:RHBZ-emblem.jpg?uselang=ru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jpeg"/><Relationship Id="rId7" Type="http://schemas.openxmlformats.org/officeDocument/2006/relationships/hyperlink" Target="https://commons.wikimedia.org/wiki/File:Medium_emblem_of_the_Russian_Signal_corps.svg?uselang=r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48.png"/><Relationship Id="rId4" Type="http://schemas.openxmlformats.org/officeDocument/2006/relationships/image" Target="../media/image44.jpeg"/><Relationship Id="rId9" Type="http://schemas.openxmlformats.org/officeDocument/2006/relationships/hyperlink" Target="https://commons.wikimedia.org/wiki/File:Communication_forces_collar_insignia.svg?uselang=ru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9.jpeg"/><Relationship Id="rId7" Type="http://schemas.openxmlformats.org/officeDocument/2006/relationships/hyperlink" Target="https://commons.wikimedia.org/wiki/File:Military_engineers_of_the_russian_army.jpg?uselang=r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Emblem_of_special_units_and_formations_russian_army.jpg?uselang=ru" TargetMode="Externa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0%BE%D1%81%D0%BC%D0%B8%D1%87%D0%B5%D1%81%D0%BA%D0%BE%D0%B5_%D0%BF%D1%80%D0%BE%D1%81%D1%82%D1%80%D0%B0%D0%BD%D1%81%D1%82%D0%B2%D0%BE" TargetMode="External"/><Relationship Id="rId13" Type="http://schemas.openxmlformats.org/officeDocument/2006/relationships/hyperlink" Target="https://ru.wikipedia.org/wiki/%D0%92%D0%BE%D0%B5%D0%BD%D0%BD%D0%B0%D1%8F_%D1%82%D0%B5%D1%85%D0%BD%D0%B8%D0%BA%D0%B0" TargetMode="External"/><Relationship Id="rId18" Type="http://schemas.openxmlformats.org/officeDocument/2006/relationships/hyperlink" Target="https://ru.wikipedia.org/wiki/%D0%9E%D1%82%D0%B4%D0%B5%D0%BB%D1%8C%D0%BD%D1%8B%D0%B9_%D1%80%D0%BE%D0%B4_%D0%B2%D0%BE%D0%B9%D1%81%D0%BA" TargetMode="External"/><Relationship Id="rId3" Type="http://schemas.openxmlformats.org/officeDocument/2006/relationships/hyperlink" Target="https://ru.wikipedia.org/wiki/%D0%A4%D0%BE%D1%80%D0%BC%D0%B8%D1%80%D0%BE%D0%B2%D0%B0%D0%BD%D0%B8%D0%B5" TargetMode="External"/><Relationship Id="rId7" Type="http://schemas.openxmlformats.org/officeDocument/2006/relationships/hyperlink" Target="https://ru.wikipedia.org/wiki/%D0%92%D0%BE%D0%B7%D0%B4%D1%83%D1%85" TargetMode="External"/><Relationship Id="rId12" Type="http://schemas.openxmlformats.org/officeDocument/2006/relationships/hyperlink" Target="https://ru.wikipedia.org/wiki/%D0%9E%D1%80%D1%83%D0%B6%D0%B8%D0%B5" TargetMode="External"/><Relationship Id="rId17" Type="http://schemas.openxmlformats.org/officeDocument/2006/relationships/hyperlink" Target="https://ru.wikipedia.org/wiki/%D0%92%D0%B8%D0%B4_%D0%B2%D0%BE%D0%BE%D1%80%D1%83%D0%B6%D0%B5%D0%BD%D0%BD%D1%8B%D1%85_%D1%81%D0%B8%D0%BB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ru.wikipedia.org/wiki/%D0%A0%D0%BE%D0%B4_%D0%B2%D0%BE%D0%B9%D1%81%D0%BA#.D0.9E.D1.82.D0.B4.D0.B5.D0.BB.D1.8C.D0.BD.D1.8B.D0.B9_.D1.80.D0.BE.D0.B4_.D0.B2.D0.BE.D0.B9.D1.81.D0.BA" TargetMode="External"/><Relationship Id="rId1" Type="http://schemas.openxmlformats.org/officeDocument/2006/relationships/slideLayout" Target="../slideLayouts/slideLayout30.xml"/><Relationship Id="rId6" Type="http://schemas.openxmlformats.org/officeDocument/2006/relationships/hyperlink" Target="https://ru.wikipedia.org/wiki/%D0%92%D0%BE%D0%B4%D0%B0" TargetMode="External"/><Relationship Id="rId11" Type="http://schemas.openxmlformats.org/officeDocument/2006/relationships/hyperlink" Target="https://ru.wikipedia.org/wiki/%D0%92%D0%BE%D0%B8%D0%BD%D1%81%D0%BA%D0%BE%D0%B5_%D1%84%D0%BE%D1%80%D0%BC%D0%B8%D1%80%D0%BE%D0%B2%D0%B0%D0%BD%D0%B8%D0%B5" TargetMode="External"/><Relationship Id="rId5" Type="http://schemas.openxmlformats.org/officeDocument/2006/relationships/hyperlink" Target="https://ru.wikipedia.org/wiki/%D0%97%D0%B5%D0%BC%D0%BB%D1%8F" TargetMode="External"/><Relationship Id="rId15" Type="http://schemas.openxmlformats.org/officeDocument/2006/relationships/hyperlink" Target="https://ru.wikipedia.org/wiki/%D0%A0%D0%BE%D0%B4_%D0%B2%D0%BE%D0%B9%D1%81%D0%BA#cite_note-1" TargetMode="External"/><Relationship Id="rId10" Type="http://schemas.openxmlformats.org/officeDocument/2006/relationships/hyperlink" Target="https://ru.wikipedia.org/wiki/%D0%92%D0%B8%D0%B4_%D0%B2%D0%BE%D0%BE%D1%80%D1%83%D0%B6%D1%91%D0%BD%D0%BD%D1%8B%D1%85_%D1%81%D0%B8%D0%BB" TargetMode="External"/><Relationship Id="rId19" Type="http://schemas.openxmlformats.org/officeDocument/2006/relationships/hyperlink" Target="https://ru.wikipedia.org/wiki/%D0%A1%D0%BF%D0%B5%D1%86%D0%B2%D0%BE%D0%B9%D1%81%D0%BA%D0%B0" TargetMode="External"/><Relationship Id="rId4" Type="http://schemas.openxmlformats.org/officeDocument/2006/relationships/hyperlink" Target="https://ru.wikipedia.org/wiki/%D0%93%D0%BE%D1%81%D1%83%D0%B4%D0%B0%D1%80%D1%81%D1%82%D0%B2%D0%BE" TargetMode="External"/><Relationship Id="rId9" Type="http://schemas.openxmlformats.org/officeDocument/2006/relationships/hyperlink" Target="https://ru.wikipedia.org/wiki/%D0%98%D0%BD%D1%84%D0%BE%D1%80%D0%BC%D0%B0%D1%86%D0%B8%D0%BE%D0%BD%D0%BD%D0%BE%D0%B5_%D0%BF%D1%80%D0%BE%D1%81%D1%82%D1%80%D0%B0%D0%BD%D1%81%D1%82%D0%B2%D0%BE" TargetMode="External"/><Relationship Id="rId14" Type="http://schemas.openxmlformats.org/officeDocument/2006/relationships/hyperlink" Target="https://ru.wikipedia.org/wiki/%D0%91%D0%BE%D0%B5%D0%B2%D0%BE%D0%B5_%D0%BF%D1%80%D0%B8%D0%BC%D0%B5%D0%BD%D0%B5%D0%BD%D0%B8%D0%B5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9.jpeg"/><Relationship Id="rId5" Type="http://schemas.openxmlformats.org/officeDocument/2006/relationships/image" Target="../media/image67.jpeg"/><Relationship Id="rId4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slide" Target="slide3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1.gif"/><Relationship Id="rId4" Type="http://schemas.openxmlformats.org/officeDocument/2006/relationships/image" Target="../media/image9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9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gif"/><Relationship Id="rId1" Type="http://schemas.openxmlformats.org/officeDocument/2006/relationships/slideLayout" Target="../slideLayouts/slideLayout37.xml"/><Relationship Id="rId6" Type="http://schemas.microsoft.com/office/2007/relationships/hdphoto" Target="../media/hdphoto2.wdp"/><Relationship Id="rId5" Type="http://schemas.openxmlformats.org/officeDocument/2006/relationships/image" Target="../media/image97.pn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C:\&#1052;&#1086;&#1080;%20&#1076;&#1086;&#1082;&#1091;&#1084;&#1077;&#1085;&#1090;&#1099;\&#1052;&#1080;&#1093;&#1072;\&#1044;&#1070;&#1055;\11111\&#1060;&#1083;&#1072;&#1075;&#1080;%20&#1056;&#1086;&#1089;&#1089;&#1080;&#1080;-vexillographia5.files\mod_navy.files\andrei.gif" TargetMode="External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image" Target="../media/image10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image" Target="../media/image10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file:///C:\&#1052;&#1086;&#1080;%20&#1076;&#1086;&#1082;&#1091;&#1084;&#1077;&#1085;&#1090;&#1099;\&#1052;&#1080;&#1093;&#1072;\&#1044;&#1070;&#1055;\11111\&#1060;&#1083;&#1072;&#1075;&#1080;%20&#1056;&#1086;&#1089;&#1089;&#1080;&#1080;-vexillographia5.files\mod_navy.files\andrei.gif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slide" Target="slide42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7.xml"/><Relationship Id="rId6" Type="http://schemas.openxmlformats.org/officeDocument/2006/relationships/slide" Target="slide44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gif"/><Relationship Id="rId2" Type="http://schemas.openxmlformats.org/officeDocument/2006/relationships/slide" Target="slide42.xml"/><Relationship Id="rId1" Type="http://schemas.openxmlformats.org/officeDocument/2006/relationships/slideLayout" Target="../slideLayouts/slideLayout3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18.jpeg"/><Relationship Id="rId5" Type="http://schemas.openxmlformats.org/officeDocument/2006/relationships/image" Target="../media/image117.jpeg"/><Relationship Id="rId4" Type="http://schemas.openxmlformats.org/officeDocument/2006/relationships/image" Target="../media/image11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gif"/><Relationship Id="rId2" Type="http://schemas.openxmlformats.org/officeDocument/2006/relationships/slide" Target="slide38.xml"/><Relationship Id="rId1" Type="http://schemas.openxmlformats.org/officeDocument/2006/relationships/slideLayout" Target="../slideLayouts/slideLayout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7" Type="http://schemas.openxmlformats.org/officeDocument/2006/relationships/image" Target="../media/image124.jpeg"/><Relationship Id="rId2" Type="http://schemas.openxmlformats.org/officeDocument/2006/relationships/slide" Target="slide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23.jpeg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4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30.jpeg"/><Relationship Id="rId4" Type="http://schemas.openxmlformats.org/officeDocument/2006/relationships/image" Target="../media/image1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4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34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4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slide" Target="slide7.xml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Rocket_artillery.jpg?uselang=ru" TargetMode="External"/><Relationship Id="rId3" Type="http://schemas.openxmlformats.org/officeDocument/2006/relationships/slide" Target="slide7.xml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268760"/>
            <a:ext cx="7992888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7200" b="1" dirty="0" smtClean="0">
                <a:solidFill>
                  <a:schemeClr val="bg1"/>
                </a:solidFill>
              </a:rPr>
              <a:t>     </a:t>
            </a:r>
          </a:p>
          <a:p>
            <a:pPr>
              <a:buNone/>
            </a:pPr>
            <a:r>
              <a:rPr lang="ru-RU" sz="7200" b="1" dirty="0">
                <a:solidFill>
                  <a:schemeClr val="bg1"/>
                </a:solidFill>
              </a:rPr>
              <a:t> </a:t>
            </a:r>
            <a:r>
              <a:rPr lang="ru-RU" sz="7200" b="1" dirty="0" smtClean="0">
                <a:solidFill>
                  <a:schemeClr val="bg1"/>
                </a:solidFill>
              </a:rPr>
              <a:t>  </a:t>
            </a:r>
            <a:r>
              <a:rPr lang="ru-RU" sz="4400" b="1" dirty="0" smtClean="0">
                <a:solidFill>
                  <a:srgbClr val="FFC000"/>
                </a:solidFill>
                <a:effectLst/>
              </a:rPr>
              <a:t>"</a:t>
            </a:r>
            <a:r>
              <a:rPr lang="ru-RU" sz="4400" b="1" dirty="0">
                <a:solidFill>
                  <a:srgbClr val="FFC000"/>
                </a:solidFill>
                <a:effectLst/>
              </a:rPr>
              <a:t>Военная организация </a:t>
            </a:r>
            <a:r>
              <a:rPr lang="ru-RU" sz="4400" b="1" dirty="0" smtClean="0">
                <a:solidFill>
                  <a:srgbClr val="FFC000"/>
                </a:solidFill>
                <a:effectLst/>
              </a:rPr>
              <a:t>   </a:t>
            </a:r>
          </a:p>
          <a:p>
            <a:pPr>
              <a:buNone/>
            </a:pPr>
            <a:r>
              <a:rPr lang="ru-RU" sz="4400" b="1" dirty="0">
                <a:solidFill>
                  <a:srgbClr val="FFC000"/>
                </a:solidFill>
                <a:effectLst/>
              </a:rPr>
              <a:t> </a:t>
            </a:r>
            <a:r>
              <a:rPr lang="ru-RU" sz="4400" b="1" dirty="0" smtClean="0">
                <a:solidFill>
                  <a:srgbClr val="FFC000"/>
                </a:solidFill>
                <a:effectLst/>
              </a:rPr>
              <a:t>   Российской </a:t>
            </a:r>
            <a:r>
              <a:rPr lang="ru-RU" sz="4400" b="1" dirty="0">
                <a:solidFill>
                  <a:srgbClr val="FFC000"/>
                </a:solidFill>
                <a:effectLst/>
              </a:rPr>
              <a:t>Федерации"</a:t>
            </a:r>
          </a:p>
          <a:p>
            <a:pPr>
              <a:buNone/>
            </a:pPr>
            <a:r>
              <a:rPr lang="ru-RU" sz="7200" b="1" dirty="0" smtClean="0">
                <a:solidFill>
                  <a:schemeClr val="bg1"/>
                </a:solidFill>
              </a:rPr>
              <a:t>      </a:t>
            </a:r>
            <a:endParaRPr lang="ru-RU" sz="7200" dirty="0">
              <a:solidFill>
                <a:srgbClr val="FFFF00"/>
              </a:solidFill>
            </a:endParaRPr>
          </a:p>
        </p:txBody>
      </p:sp>
      <p:pic>
        <p:nvPicPr>
          <p:cNvPr id="3" name="Picture 2" descr="http://www.heraldicum.ru/russia/images/m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2656"/>
            <a:ext cx="3170107" cy="223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38742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u="sng" dirty="0" smtClean="0">
                <a:latin typeface="Arial" charset="0"/>
                <a:hlinkClick r:id="rId3" action="ppaction://hlinksldjump"/>
              </a:rPr>
              <a:t>Войска ПВО</a:t>
            </a:r>
            <a:endParaRPr lang="ru-RU" u="sng" dirty="0" smtClean="0">
              <a:latin typeface="Arial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60089" y="3594718"/>
            <a:ext cx="4186808" cy="108012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ru-RU" sz="1800" b="1" dirty="0">
                <a:effectLst/>
              </a:rPr>
              <a:t>Зенитный пушечно- ракетный комплекс «Тунгуска-М»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25604" name="Picture 4" descr="Оса -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28" y="4421111"/>
            <a:ext cx="4009101" cy="244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://structure.mil.ru/images/military/military/photo/Copy-of-sv_c-300b_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88" y="1177310"/>
            <a:ext cx="3563888" cy="244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tructure.mil.ru/images/military/military/photo/Copy%20of%20sv_shilka_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986" y="4421111"/>
            <a:ext cx="3581014" cy="244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5851" y="3618612"/>
            <a:ext cx="45720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1800" b="1" dirty="0">
                <a:effectLst/>
              </a:rPr>
              <a:t>Зенитный ракетный комплекс </a:t>
            </a:r>
            <a:r>
              <a:rPr lang="ru-RU" sz="1800" b="1" dirty="0" smtClean="0">
                <a:effectLst/>
              </a:rPr>
              <a:t>         </a:t>
            </a:r>
          </a:p>
          <a:p>
            <a:pPr>
              <a:buNone/>
            </a:pPr>
            <a:r>
              <a:rPr lang="ru-RU" sz="1800" b="1" dirty="0">
                <a:effectLst/>
              </a:rPr>
              <a:t> </a:t>
            </a:r>
            <a:r>
              <a:rPr lang="ru-RU" sz="1800" b="1" dirty="0" smtClean="0">
                <a:effectLst/>
              </a:rPr>
              <a:t>              «</a:t>
            </a:r>
            <a:r>
              <a:rPr lang="ru-RU" sz="1800" b="1" dirty="0">
                <a:effectLst/>
              </a:rPr>
              <a:t>ОСА-АКМ»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8404" y="548680"/>
            <a:ext cx="45720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1800" b="1" dirty="0">
                <a:effectLst/>
              </a:rPr>
              <a:t>Зенитная ракетная </a:t>
            </a:r>
            <a:r>
              <a:rPr lang="ru-RU" sz="1800" b="1" dirty="0" smtClean="0">
                <a:effectLst/>
              </a:rPr>
              <a:t>система</a:t>
            </a:r>
          </a:p>
          <a:p>
            <a:pPr>
              <a:buNone/>
            </a:pPr>
            <a:r>
              <a:rPr lang="ru-RU" sz="1800" b="1" dirty="0">
                <a:effectLst/>
              </a:rPr>
              <a:t> </a:t>
            </a:r>
            <a:r>
              <a:rPr lang="ru-RU" sz="1800" b="1" dirty="0" smtClean="0">
                <a:effectLst/>
              </a:rPr>
              <a:t>                 </a:t>
            </a:r>
            <a:r>
              <a:rPr lang="ru-RU" sz="1800" b="1" dirty="0">
                <a:effectLst/>
              </a:rPr>
              <a:t>«С-300В»</a:t>
            </a:r>
          </a:p>
        </p:txBody>
      </p:sp>
      <p:pic>
        <p:nvPicPr>
          <p:cNvPr id="8196" name="Picture 4" descr="Зенитный ракетный комплекс «Бук-М1»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9624" y="1153624"/>
            <a:ext cx="3384376" cy="240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33027" y="505992"/>
            <a:ext cx="45720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1800" b="1" dirty="0">
                <a:effectLst/>
              </a:rPr>
              <a:t>Зенитный ракетный комплекс </a:t>
            </a:r>
            <a:r>
              <a:rPr lang="ru-RU" sz="1800" b="1" dirty="0" smtClean="0">
                <a:effectLst/>
              </a:rPr>
              <a:t>          </a:t>
            </a:r>
          </a:p>
          <a:p>
            <a:pPr>
              <a:buNone/>
            </a:pPr>
            <a:r>
              <a:rPr lang="ru-RU" sz="1800" b="1" dirty="0">
                <a:effectLst/>
              </a:rPr>
              <a:t> </a:t>
            </a:r>
            <a:r>
              <a:rPr lang="ru-RU" sz="1800" b="1" dirty="0" smtClean="0">
                <a:effectLst/>
              </a:rPr>
              <a:t>               «</a:t>
            </a:r>
            <a:r>
              <a:rPr lang="ru-RU" sz="1800" b="1" dirty="0">
                <a:effectLst/>
              </a:rPr>
              <a:t>Бук-М1»</a:t>
            </a:r>
          </a:p>
        </p:txBody>
      </p:sp>
      <p:pic>
        <p:nvPicPr>
          <p:cNvPr id="13" name="Рисунок 12" descr="Medium emblem of the Russian Air Defence Ground Forces.gif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56702"/>
            <a:ext cx="1905000" cy="132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>
                <a:solidFill>
                  <a:srgbClr val="00FFFF"/>
                </a:solidFill>
              </a:rPr>
              <a:t>Войска РХБЗ</a:t>
            </a:r>
            <a:br>
              <a:rPr lang="ru-RU" sz="4000" dirty="0">
                <a:solidFill>
                  <a:srgbClr val="00FFFF"/>
                </a:solidFill>
              </a:rPr>
            </a:br>
            <a:endParaRPr lang="ru-RU" sz="4000" dirty="0" smtClean="0">
              <a:latin typeface="Arial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85875"/>
            <a:ext cx="8229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effectLst/>
              </a:rPr>
              <a:t>Тяжелая </a:t>
            </a:r>
            <a:r>
              <a:rPr lang="ru-RU" b="1" dirty="0" err="1" smtClean="0">
                <a:effectLst/>
              </a:rPr>
              <a:t>истем</a:t>
            </a:r>
            <a:endParaRPr lang="ru-RU" b="1" dirty="0">
              <a:effectLst/>
            </a:endParaRPr>
          </a:p>
        </p:txBody>
      </p:sp>
      <p:pic>
        <p:nvPicPr>
          <p:cNvPr id="7170" name="Picture 2" descr="http://structure.mil.ru/images/military/military/photo/Copy%20of%20toc-1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105" y="4097347"/>
            <a:ext cx="3820272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tructure.mil.ru/images/military/military/photo/rhm-5-title%281%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0680" y="1321512"/>
            <a:ext cx="3393785" cy="240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Дымовая машина ТДА-2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275" y="1340768"/>
            <a:ext cx="4334129" cy="246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Авторазливочная станция АРС-14КМ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4407" y="4313312"/>
            <a:ext cx="3581925" cy="25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728015"/>
            <a:ext cx="4823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800" b="1" dirty="0">
                <a:effectLst/>
              </a:rPr>
              <a:t>Тяжелая огнеметная система ТОС-1А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01573" y="3666981"/>
            <a:ext cx="45720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1800" b="1" dirty="0">
                <a:effectLst/>
              </a:rPr>
              <a:t>Авторазливочная станция </a:t>
            </a:r>
            <a:r>
              <a:rPr lang="ru-RU" sz="1800" b="1" dirty="0" smtClean="0">
                <a:effectLst/>
              </a:rPr>
              <a:t>АРС-</a:t>
            </a:r>
          </a:p>
          <a:p>
            <a:pPr>
              <a:buNone/>
            </a:pPr>
            <a:r>
              <a:rPr lang="ru-RU" sz="1800" b="1" dirty="0">
                <a:effectLst/>
              </a:rPr>
              <a:t> </a:t>
            </a:r>
            <a:r>
              <a:rPr lang="ru-RU" sz="1800" b="1" dirty="0" smtClean="0">
                <a:effectLst/>
              </a:rPr>
              <a:t>                    14КМ</a:t>
            </a:r>
            <a:endParaRPr lang="ru-RU" sz="1800" b="1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23520" y="94992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1600" b="1" dirty="0">
                <a:effectLst/>
              </a:rPr>
              <a:t>Разведывательная </a:t>
            </a:r>
            <a:r>
              <a:rPr lang="ru-RU" sz="1600" b="1" dirty="0" smtClean="0">
                <a:effectLst/>
              </a:rPr>
              <a:t>хим. </a:t>
            </a:r>
            <a:r>
              <a:rPr lang="ru-RU" sz="1600" b="1" dirty="0">
                <a:effectLst/>
              </a:rPr>
              <a:t>машина РХМ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1354" y="101487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1600" b="1" dirty="0" smtClean="0">
                <a:effectLst/>
              </a:rPr>
              <a:t>               Дымовая </a:t>
            </a:r>
            <a:r>
              <a:rPr lang="ru-RU" sz="1600" b="1" dirty="0">
                <a:effectLst/>
              </a:rPr>
              <a:t>машина ТДА-2К</a:t>
            </a:r>
          </a:p>
        </p:txBody>
      </p:sp>
      <p:pic>
        <p:nvPicPr>
          <p:cNvPr id="12" name="Рисунок 11" descr="Emblem of Russian Armed Forces Nuclear, Chemical and Biological troops.jpg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13" y="24274"/>
            <a:ext cx="142875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RHBZ-emblem.jpg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06138"/>
            <a:ext cx="952500" cy="9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00FFFF"/>
                </a:solidFill>
              </a:rPr>
              <a:t>Войска связи</a:t>
            </a:r>
            <a:r>
              <a:rPr lang="ru-RU" sz="4000" dirty="0">
                <a:solidFill>
                  <a:srgbClr val="00FFFF"/>
                </a:solidFill>
              </a:rPr>
              <a:t/>
            </a:r>
            <a:br>
              <a:rPr lang="ru-RU" sz="4000" dirty="0">
                <a:solidFill>
                  <a:srgbClr val="00FFFF"/>
                </a:solidFill>
              </a:rPr>
            </a:br>
            <a:endParaRPr lang="ru-RU" sz="4000" dirty="0" smtClean="0">
              <a:latin typeface="Arial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85875"/>
            <a:ext cx="8229600" cy="4495800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>
              <a:solidFill>
                <a:srgbClr val="00FFFF"/>
              </a:solidFill>
            </a:endParaRPr>
          </a:p>
        </p:txBody>
      </p:sp>
      <p:pic>
        <p:nvPicPr>
          <p:cNvPr id="8194" name="Picture 2" descr="Командно-штабная машина Р-142НМ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1340768"/>
            <a:ext cx="38884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Тропосферная станция Р-423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645" y="4149080"/>
            <a:ext cx="3744416" cy="266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Радиостанция Р-16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3115047" cy="221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Станция спутниковой связи мобильная на бронебазе Р-439-Б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592079"/>
            <a:ext cx="4295161" cy="326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Medium emblem of the Russian Signal corps.svg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1722487" cy="1067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ommunication forces collar insignia.svg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432" y="332656"/>
            <a:ext cx="1556000" cy="923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625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>
                <a:solidFill>
                  <a:srgbClr val="00FFFF"/>
                </a:solidFill>
              </a:rPr>
              <a:t>Инженерные войска</a:t>
            </a:r>
            <a:br>
              <a:rPr lang="ru-RU" sz="4000" dirty="0">
                <a:solidFill>
                  <a:srgbClr val="00FFFF"/>
                </a:solidFill>
              </a:rPr>
            </a:br>
            <a:endParaRPr lang="ru-RU" sz="4000" dirty="0" smtClean="0">
              <a:latin typeface="Arial" charset="0"/>
            </a:endParaRPr>
          </a:p>
        </p:txBody>
      </p:sp>
      <p:pic>
        <p:nvPicPr>
          <p:cNvPr id="6146" name="Picture 2" descr="Водолазный миноискатель МИВ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77282"/>
            <a:ext cx="3491880" cy="248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Бронированная машина разминирования БМР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3619103" cy="257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Понтонный парк ПП-2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140" y="1412776"/>
            <a:ext cx="375028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structure.mil.ru/images/military/military/photo/usm-3-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1" y="3553654"/>
            <a:ext cx="4555207" cy="323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Military engineers of the russian army.jpg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96" y="44624"/>
            <a:ext cx="1872208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625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4000" dirty="0">
                <a:solidFill>
                  <a:srgbClr val="FF0000"/>
                </a:solidFill>
                <a:latin typeface="Impact" pitchFamily="34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4000" dirty="0" smtClean="0">
                <a:solidFill>
                  <a:srgbClr val="00FFFF"/>
                </a:solidFill>
                <a:latin typeface="Impact" pitchFamily="34" charset="0"/>
              </a:rPr>
              <a:t>Разведывательные соединения </a:t>
            </a:r>
            <a:r>
              <a:rPr lang="ru-RU" sz="4000" dirty="0">
                <a:solidFill>
                  <a:srgbClr val="00FFFF"/>
                </a:solidFill>
                <a:latin typeface="Impact" pitchFamily="34" charset="0"/>
              </a:rPr>
              <a:t>и  части</a:t>
            </a:r>
            <a:r>
              <a:rPr lang="ru-RU" sz="4000" dirty="0">
                <a:solidFill>
                  <a:srgbClr val="FF0000"/>
                </a:solidFill>
                <a:latin typeface="Impact" pitchFamily="34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4000" dirty="0">
                <a:solidFill>
                  <a:srgbClr val="00FFFF"/>
                </a:solidFill>
              </a:rPr>
              <a:t/>
            </a:r>
            <a:br>
              <a:rPr lang="ru-RU" sz="4000" dirty="0">
                <a:solidFill>
                  <a:srgbClr val="00FFFF"/>
                </a:solidFill>
              </a:rPr>
            </a:br>
            <a:endParaRPr lang="ru-RU" sz="4000" dirty="0" smtClean="0">
              <a:latin typeface="Arial" charset="0"/>
            </a:endParaRPr>
          </a:p>
        </p:txBody>
      </p:sp>
      <p:pic>
        <p:nvPicPr>
          <p:cNvPr id="9218" name="Picture 2" descr="http://structure.mil.ru/images/military/military/photo/Copy%20of%20dozor-1-hea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43" y="3441201"/>
            <a:ext cx="4818562" cy="341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structure.mil.ru/images/military/military/photo/Copy%20of%20tigr-1-hea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1356" y="1531009"/>
            <a:ext cx="4371992" cy="310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apress.info/content/news/2015/11/103685/big2/889b8cf2b4ad132d7d5e809416982501144675537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1356" y="4672004"/>
            <a:ext cx="4371992" cy="218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Emblem of special units and formations russian army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2416977" cy="18695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625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89316" y="54868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FFFF00"/>
                </a:solidFill>
              </a:rPr>
              <a:t>Воздушно- космические силы </a:t>
            </a:r>
          </a:p>
        </p:txBody>
      </p:sp>
      <p:pic>
        <p:nvPicPr>
          <p:cNvPr id="2050" name="Picture 2" descr="http://www.heraldicum.ru/russia/images/v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9" y="1916832"/>
            <a:ext cx="8983334" cy="274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latin typeface="a_Stamper" pitchFamily="82" charset="-52"/>
              </a:rPr>
              <a:t>2</a:t>
            </a:r>
            <a:endParaRPr lang="ru-RU" dirty="0">
              <a:solidFill>
                <a:srgbClr val="C00000"/>
              </a:solidFill>
              <a:latin typeface="a_Stamper" pitchFamily="82" charset="-52"/>
            </a:endParaRPr>
          </a:p>
        </p:txBody>
      </p:sp>
      <p:pic>
        <p:nvPicPr>
          <p:cNvPr id="5" name="Содержимое 4" descr="image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446" y="332656"/>
            <a:ext cx="2381250" cy="2381250"/>
          </a:xfrm>
          <a:prstGeom prst="smileyFace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059830" y="214312"/>
            <a:ext cx="5869857" cy="2998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1600" dirty="0" smtClean="0">
              <a:effectLst/>
            </a:endParaRPr>
          </a:p>
          <a:p>
            <a:endParaRPr lang="ru-RU" sz="1600" dirty="0">
              <a:effectLst/>
            </a:endParaRPr>
          </a:p>
          <a:p>
            <a:r>
              <a:rPr lang="ru-RU" sz="1600" dirty="0" smtClean="0">
                <a:effectLst/>
              </a:rPr>
              <a:t>предназначены для разведки </a:t>
            </a:r>
            <a:r>
              <a:rPr lang="ru-RU" sz="1600" dirty="0">
                <a:effectLst/>
              </a:rPr>
              <a:t>воздушно-космической обстановки, вскрытия начала воздушного и ракетного воздушно-космического) нападения и оповещения органов государственного и военного управления о нем, отражения агрессии в воздушно-космической сфере и защиты от ударов из </a:t>
            </a:r>
            <a:r>
              <a:rPr lang="ru-RU" sz="1600" dirty="0" smtClean="0">
                <a:effectLst/>
              </a:rPr>
              <a:t>космоса, </a:t>
            </a:r>
            <a:r>
              <a:rPr lang="ru-RU" sz="1600" dirty="0">
                <a:effectLst/>
              </a:rPr>
              <a:t>поражения </a:t>
            </a:r>
            <a:r>
              <a:rPr lang="ru-RU" sz="1600" dirty="0" smtClean="0">
                <a:effectLst/>
              </a:rPr>
              <a:t>важных </a:t>
            </a:r>
            <a:r>
              <a:rPr lang="ru-RU" sz="1600" dirty="0">
                <a:effectLst/>
              </a:rPr>
              <a:t>объектов и войск противника с применением обычных и ядерных средств поражения, а также для авиационной поддержки и обеспечения боевых действий войск видов и родов войск ВС, обеспечения запусков космических аппаратов (пусков МБР) и управления ими в орбитальном полете.</a:t>
            </a:r>
          </a:p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3370820"/>
            <a:ext cx="2880320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Impact" pitchFamily="34" charset="0"/>
              </a:rPr>
              <a:t>Космические войска</a:t>
            </a:r>
            <a:endParaRPr lang="ru-RU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28184" y="3356991"/>
            <a:ext cx="2773512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Impact" pitchFamily="34" charset="0"/>
              </a:rPr>
              <a:t>Войска противовоздушной и противоракетной обороны</a:t>
            </a:r>
            <a:endParaRPr lang="ru-RU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312" y="3356992"/>
            <a:ext cx="2845519" cy="3024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Impact" pitchFamily="34" charset="0"/>
              </a:rPr>
              <a:t>Военно- воздушные силы</a:t>
            </a:r>
            <a:endParaRPr lang="ru-RU" dirty="0">
              <a:solidFill>
                <a:schemeClr val="tx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5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latin typeface="a_Stamper" pitchFamily="82" charset="-52"/>
              </a:rPr>
              <a:t>2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Impact" pitchFamily="34" charset="0"/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Impact" pitchFamily="34" charset="0"/>
              </a:rPr>
              <a:t>                    </a:t>
            </a:r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>Военно- </a:t>
            </a:r>
            <a:r>
              <a:rPr lang="ru-RU" dirty="0">
                <a:solidFill>
                  <a:srgbClr val="FF0000"/>
                </a:solidFill>
                <a:latin typeface="Impact" pitchFamily="34" charset="0"/>
              </a:rPr>
              <a:t>Воздушные  силы </a:t>
            </a:r>
            <a:endParaRPr lang="ru-RU" dirty="0">
              <a:solidFill>
                <a:srgbClr val="FF0000"/>
              </a:solidFill>
              <a:latin typeface="a_Stamper" pitchFamily="82" charset="-52"/>
            </a:endParaRPr>
          </a:p>
        </p:txBody>
      </p:sp>
      <p:pic>
        <p:nvPicPr>
          <p:cNvPr id="5" name="Содержимое 4" descr="image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438" y="379002"/>
            <a:ext cx="2381250" cy="2381250"/>
          </a:xfrm>
          <a:prstGeom prst="smileyFace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612966" y="1268760"/>
            <a:ext cx="5497733" cy="37907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1600" dirty="0" smtClean="0">
              <a:solidFill>
                <a:schemeClr val="bg1">
                  <a:lumMod val="95000"/>
                </a:schemeClr>
              </a:solidFill>
              <a:latin typeface="Impact" pitchFamily="34" charset="0"/>
            </a:endParaRPr>
          </a:p>
          <a:p>
            <a:endParaRPr lang="ru-RU" sz="1600" dirty="0">
              <a:solidFill>
                <a:schemeClr val="bg1">
                  <a:lumMod val="95000"/>
                </a:schemeClr>
              </a:solidFill>
              <a:latin typeface="Impact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Impact" pitchFamily="34" charset="0"/>
              </a:rPr>
              <a:t>ВВС предназначены для </a:t>
            </a:r>
            <a:r>
              <a:rPr lang="ru-RU" sz="1600" dirty="0" smtClean="0">
                <a:effectLst/>
              </a:rPr>
              <a:t>отражения </a:t>
            </a:r>
            <a:r>
              <a:rPr lang="ru-RU" sz="1600" dirty="0">
                <a:effectLst/>
              </a:rPr>
              <a:t>агрессии в воздушной сфере и защиты от ударов с воздуха </a:t>
            </a:r>
            <a:r>
              <a:rPr lang="ru-RU" sz="1600" dirty="0" smtClean="0">
                <a:effectLst/>
              </a:rPr>
              <a:t>объектов </a:t>
            </a:r>
            <a:r>
              <a:rPr lang="ru-RU" sz="1600" dirty="0">
                <a:effectLst/>
              </a:rPr>
              <a:t>страны и группировок войск (сил);</a:t>
            </a:r>
          </a:p>
          <a:p>
            <a:r>
              <a:rPr lang="ru-RU" sz="1600" dirty="0">
                <a:effectLst/>
              </a:rPr>
              <a:t>поражения объектов и войск противника с применением как обычных, так и ядерных средств поражения;</a:t>
            </a:r>
          </a:p>
          <a:p>
            <a:r>
              <a:rPr lang="ru-RU" sz="1600" dirty="0">
                <a:effectLst/>
              </a:rPr>
              <a:t>авиационного обеспечения боевых действий войск (сил) других видов и родов войск.</a:t>
            </a:r>
          </a:p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17" name="Рисунок 6" descr="pict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6" y="3068960"/>
            <a:ext cx="3598201" cy="26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73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2400" y="0"/>
            <a:ext cx="152400" cy="68580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04800" y="0"/>
            <a:ext cx="1524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57200" y="6400800"/>
            <a:ext cx="86868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52400" y="6705600"/>
            <a:ext cx="8991600" cy="152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04800" y="6553200"/>
            <a:ext cx="8839200" cy="1524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Organization Chart 2"/>
          <p:cNvGrpSpPr>
            <a:grpSpLocks noChangeAspect="1"/>
          </p:cNvGrpSpPr>
          <p:nvPr/>
        </p:nvGrpSpPr>
        <p:grpSpPr bwMode="auto">
          <a:xfrm>
            <a:off x="533400" y="304800"/>
            <a:ext cx="8229600" cy="3733800"/>
            <a:chOff x="1152" y="1296"/>
            <a:chExt cx="3888" cy="720"/>
          </a:xfrm>
        </p:grpSpPr>
        <p:graphicFrame>
          <p:nvGraphicFramePr>
            <p:cNvPr id="5" name="Схема 4"/>
            <p:cNvGraphicFramePr/>
            <p:nvPr>
              <p:extLst>
                <p:ext uri="{D42A27DB-BD31-4B8C-83A1-F6EECF244321}">
                  <p14:modId xmlns:p14="http://schemas.microsoft.com/office/powerpoint/2010/main" val="580627761"/>
                </p:ext>
              </p:extLst>
            </p:nvPr>
          </p:nvGraphicFramePr>
          <p:xfrm>
            <a:off x="1152" y="1296"/>
            <a:ext cx="3888" cy="72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Picture 13"/>
            <p:cNvSpPr>
              <a:spLocks noChangeAspect="1" noChangeArrowheads="1"/>
            </p:cNvSpPr>
            <p:nvPr/>
          </p:nvSpPr>
          <p:spPr bwMode="auto">
            <a:xfrm>
              <a:off x="1368" y="1311"/>
              <a:ext cx="1106" cy="339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chemeClr val="folHlink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Picture 14"/>
            <p:cNvSpPr>
              <a:spLocks noChangeAspect="1" noChangeArrowheads="1"/>
            </p:cNvSpPr>
            <p:nvPr/>
          </p:nvSpPr>
          <p:spPr bwMode="auto">
            <a:xfrm>
              <a:off x="3852" y="1340"/>
              <a:ext cx="104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3336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4495800"/>
            <a:ext cx="2133600" cy="1604963"/>
          </a:xfrm>
          <a:prstGeom prst="rect">
            <a:avLst/>
          </a:prstGeom>
          <a:noFill/>
          <a:ln w="9525" algn="ctr">
            <a:solidFill>
              <a:srgbClr val="3399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Содержимое 4" descr="image005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84" y="122895"/>
            <a:ext cx="2286586" cy="2276747"/>
          </a:xfrm>
          <a:prstGeom prst="smileyFace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915817" y="2399642"/>
            <a:ext cx="4032447" cy="381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Impact" pitchFamily="34" charset="0"/>
              </a:rPr>
              <a:t>Рода сил ВВС</a:t>
            </a:r>
            <a:endParaRPr lang="ru-RU" dirty="0">
              <a:solidFill>
                <a:schemeClr val="tx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05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latin typeface="a_Stamper" pitchFamily="82" charset="-52"/>
              </a:rPr>
              <a:t>2</a:t>
            </a:r>
            <a:endParaRPr lang="ru-RU" dirty="0">
              <a:solidFill>
                <a:srgbClr val="C00000"/>
              </a:solidFill>
              <a:latin typeface="a_Stamper" pitchFamily="82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62041" y="2501765"/>
            <a:ext cx="1357312" cy="2448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Impact" pitchFamily="34" charset="0"/>
              </a:rPr>
              <a:t>Штурмовая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61186" y="2492896"/>
            <a:ext cx="1357313" cy="23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Impact" pitchFamily="34" charset="0"/>
              </a:rPr>
              <a:t>Истреби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Impact" pitchFamily="34" charset="0"/>
              </a:rPr>
              <a:t>тельная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43438" y="2509365"/>
            <a:ext cx="1357312" cy="23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Impact" pitchFamily="34" charset="0"/>
              </a:rPr>
              <a:t>Разведывательная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03860" y="2509365"/>
            <a:ext cx="1357313" cy="2412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Impact" pitchFamily="34" charset="0"/>
              </a:rPr>
              <a:t>Транспорт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tx1"/>
                </a:solidFill>
                <a:latin typeface="Impact" pitchFamily="34" charset="0"/>
              </a:rPr>
              <a:t>ная</a:t>
            </a:r>
            <a:endParaRPr lang="ru-RU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43257" y="2518234"/>
            <a:ext cx="1285875" cy="2453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Impact" pitchFamily="34" charset="0"/>
              </a:rPr>
              <a:t>Специальная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54151" y="2492896"/>
            <a:ext cx="1357312" cy="2448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tx1"/>
                </a:solidFill>
                <a:latin typeface="Impact" pitchFamily="34" charset="0"/>
              </a:rPr>
              <a:t>Бомбарди</a:t>
            </a:r>
            <a:endParaRPr lang="ru-RU" dirty="0">
              <a:solidFill>
                <a:schemeClr val="tx1"/>
              </a:solidFill>
              <a:latin typeface="Impac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tx1"/>
                </a:solidFill>
                <a:latin typeface="Impact" pitchFamily="34" charset="0"/>
              </a:rPr>
              <a:t>ровочная</a:t>
            </a:r>
            <a:endParaRPr lang="ru-RU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84239" y="908720"/>
            <a:ext cx="5832647" cy="782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Impact" pitchFamily="34" charset="0"/>
              </a:rPr>
              <a:t>Рода авиации</a:t>
            </a:r>
            <a:endParaRPr lang="ru-RU" dirty="0">
              <a:solidFill>
                <a:schemeClr val="tx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04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52936"/>
            <a:ext cx="91279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>
                <a:solidFill>
                  <a:srgbClr val="FF0000"/>
                </a:solidFill>
                <a:effectLst/>
              </a:rPr>
              <a:t>Вид вооружённых </a:t>
            </a:r>
            <a:r>
              <a:rPr lang="ru-RU" sz="2000" b="1" dirty="0" smtClean="0">
                <a:solidFill>
                  <a:srgbClr val="FF0000"/>
                </a:solidFill>
                <a:effectLst/>
              </a:rPr>
              <a:t>сил</a:t>
            </a:r>
            <a:r>
              <a:rPr lang="ru-RU" sz="2000" b="1" dirty="0">
                <a:effectLst/>
              </a:rPr>
              <a:t> — </a:t>
            </a:r>
            <a:r>
              <a:rPr lang="ru-RU" sz="2000" b="1" dirty="0">
                <a:effectLst/>
                <a:hlinkClick r:id="rId3" tooltip="Формирование"/>
              </a:rPr>
              <a:t>формирования</a:t>
            </a:r>
            <a:r>
              <a:rPr lang="ru-RU" sz="2000" b="1" dirty="0">
                <a:effectLst/>
              </a:rPr>
              <a:t> в вооружённых силах  </a:t>
            </a:r>
            <a:r>
              <a:rPr lang="ru-RU" sz="2000" b="1" dirty="0">
                <a:effectLst/>
                <a:hlinkClick r:id="rId4" tooltip="Государство"/>
              </a:rPr>
              <a:t>государства</a:t>
            </a:r>
            <a:r>
              <a:rPr lang="ru-RU" sz="2000" b="1" dirty="0">
                <a:effectLst/>
              </a:rPr>
              <a:t> </a:t>
            </a:r>
            <a:r>
              <a:rPr lang="ru-RU" sz="2000" b="1" dirty="0" smtClean="0">
                <a:effectLst/>
              </a:rPr>
              <a:t>действующих в </a:t>
            </a:r>
            <a:r>
              <a:rPr lang="ru-RU" sz="2000" b="1" dirty="0">
                <a:effectLst/>
              </a:rPr>
              <a:t>той или иной среде как: </a:t>
            </a:r>
            <a:r>
              <a:rPr lang="ru-RU" sz="2000" b="1" dirty="0">
                <a:effectLst/>
                <a:hlinkClick r:id="rId5" tooltip="Земля"/>
              </a:rPr>
              <a:t>земля</a:t>
            </a:r>
            <a:r>
              <a:rPr lang="ru-RU" sz="2000" b="1" dirty="0">
                <a:effectLst/>
              </a:rPr>
              <a:t>, </a:t>
            </a:r>
            <a:r>
              <a:rPr lang="ru-RU" sz="2000" b="1" dirty="0">
                <a:effectLst/>
                <a:hlinkClick r:id="rId6" tooltip="Вода"/>
              </a:rPr>
              <a:t>вода</a:t>
            </a:r>
            <a:r>
              <a:rPr lang="ru-RU" sz="2000" b="1" dirty="0">
                <a:effectLst/>
              </a:rPr>
              <a:t>, </a:t>
            </a:r>
            <a:r>
              <a:rPr lang="ru-RU" sz="2000" b="1" dirty="0">
                <a:effectLst/>
                <a:hlinkClick r:id="rId7" tooltip="Воздух"/>
              </a:rPr>
              <a:t>воздух</a:t>
            </a:r>
            <a:r>
              <a:rPr lang="ru-RU" sz="2000" b="1" dirty="0">
                <a:effectLst/>
              </a:rPr>
              <a:t> (</a:t>
            </a:r>
            <a:r>
              <a:rPr lang="ru-RU" sz="2000" b="1" dirty="0">
                <a:effectLst/>
                <a:hlinkClick r:id="rId8" tooltip="Космическое пространство"/>
              </a:rPr>
              <a:t>космос</a:t>
            </a:r>
            <a:r>
              <a:rPr lang="ru-RU" sz="2000" b="1" dirty="0">
                <a:effectLst/>
              </a:rPr>
              <a:t>) и </a:t>
            </a:r>
            <a:r>
              <a:rPr lang="ru-RU" sz="2000" b="1" u="sng" dirty="0">
                <a:effectLst/>
                <a:hlinkClick r:id="rId9"/>
              </a:rPr>
              <a:t>информационное </a:t>
            </a:r>
            <a:r>
              <a:rPr lang="ru-RU" sz="2000" b="1" u="sng" dirty="0" smtClean="0">
                <a:effectLst/>
                <a:hlinkClick r:id="rId9"/>
              </a:rPr>
              <a:t>пространство</a:t>
            </a:r>
            <a:r>
              <a:rPr lang="ru-RU" sz="2000" b="1" u="sng" dirty="0" smtClean="0">
                <a:effectLst/>
              </a:rPr>
              <a:t>, </a:t>
            </a:r>
            <a:r>
              <a:rPr lang="ru-RU" sz="2000" b="1" dirty="0" smtClean="0">
                <a:effectLst/>
              </a:rPr>
              <a:t>возможна </a:t>
            </a:r>
            <a:r>
              <a:rPr lang="ru-RU" sz="2000" b="1" dirty="0">
                <a:effectLst/>
              </a:rPr>
              <a:t>комбинация сфер применения.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14" y="4611231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>
                <a:solidFill>
                  <a:srgbClr val="FF0000"/>
                </a:solidFill>
                <a:effectLst/>
              </a:rPr>
              <a:t>Род войск (сил)</a:t>
            </a:r>
            <a:r>
              <a:rPr lang="ru-RU" sz="2000" b="1" dirty="0">
                <a:effectLst/>
              </a:rPr>
              <a:t> — составная часть </a:t>
            </a:r>
            <a:r>
              <a:rPr lang="ru-RU" sz="2000" b="1" dirty="0">
                <a:effectLst/>
                <a:hlinkClick r:id="rId10" tooltip="Вид вооружённых сил"/>
              </a:rPr>
              <a:t>вида вооружённых сил</a:t>
            </a:r>
            <a:r>
              <a:rPr lang="ru-RU" sz="2000" b="1" dirty="0">
                <a:effectLst/>
              </a:rPr>
              <a:t>, включающая </a:t>
            </a:r>
            <a:r>
              <a:rPr lang="ru-RU" sz="2000" b="1" dirty="0">
                <a:effectLst/>
                <a:hlinkClick r:id="rId11" tooltip="Воинское формирование"/>
              </a:rPr>
              <a:t>воинские формирования</a:t>
            </a:r>
            <a:r>
              <a:rPr lang="ru-RU" sz="2000" b="1" dirty="0">
                <a:effectLst/>
              </a:rPr>
              <a:t>, которые имеют свойственные только им основное </a:t>
            </a:r>
            <a:r>
              <a:rPr lang="ru-RU" sz="2000" b="1" dirty="0">
                <a:effectLst/>
                <a:hlinkClick r:id="rId12" tooltip="Оружие"/>
              </a:rPr>
              <a:t>оружие</a:t>
            </a:r>
            <a:r>
              <a:rPr lang="ru-RU" sz="2000" b="1" dirty="0">
                <a:effectLst/>
              </a:rPr>
              <a:t> и </a:t>
            </a:r>
            <a:r>
              <a:rPr lang="ru-RU" sz="2000" b="1" dirty="0">
                <a:effectLst/>
                <a:hlinkClick r:id="rId13" tooltip="Военная техника"/>
              </a:rPr>
              <a:t>военную технику</a:t>
            </a:r>
            <a:r>
              <a:rPr lang="ru-RU" sz="2000" b="1" dirty="0">
                <a:effectLst/>
              </a:rPr>
              <a:t>, а также способы их </a:t>
            </a:r>
            <a:r>
              <a:rPr lang="ru-RU" sz="2000" b="1" dirty="0">
                <a:effectLst/>
                <a:hlinkClick r:id="rId14" tooltip="Боевое применение"/>
              </a:rPr>
              <a:t>боевого применения</a:t>
            </a:r>
            <a:r>
              <a:rPr lang="ru-RU" sz="2000" b="1" baseline="30000" dirty="0">
                <a:effectLst/>
                <a:hlinkClick r:id="rId15"/>
              </a:rPr>
              <a:t>[1]</a:t>
            </a:r>
            <a:r>
              <a:rPr lang="ru-RU" sz="2000" b="1" dirty="0">
                <a:effectLst/>
              </a:rPr>
              <a:t>. Также может быть и </a:t>
            </a:r>
            <a:r>
              <a:rPr lang="ru-RU" sz="2000" b="1" dirty="0">
                <a:effectLst/>
                <a:hlinkClick r:id="rId16"/>
              </a:rPr>
              <a:t>отдельным</a:t>
            </a:r>
            <a:r>
              <a:rPr lang="ru-RU" sz="2000" b="1" dirty="0">
                <a:effectLst/>
              </a:rPr>
              <a:t> (иначе именуемым самостоятельным), то есть не входить в состав какого-либо конкретного вида вооружённых сил.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14" y="30567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i="1" dirty="0">
                <a:effectLst/>
              </a:rPr>
              <a:t>Вооруженные </a:t>
            </a:r>
            <a:r>
              <a:rPr lang="ru-RU" b="1" i="1" dirty="0" smtClean="0">
                <a:effectLst/>
              </a:rPr>
              <a:t>Силы РФ</a:t>
            </a:r>
            <a:r>
              <a:rPr lang="ru-RU" b="1" dirty="0">
                <a:effectLst/>
              </a:rPr>
              <a:t> состоят из трёх </a:t>
            </a:r>
            <a:r>
              <a:rPr lang="ru-RU" b="1" dirty="0">
                <a:solidFill>
                  <a:srgbClr val="FF0000"/>
                </a:solidFill>
                <a:effectLst/>
                <a:hlinkClick r:id="rId17" tooltip="Вид вооруженных сил"/>
              </a:rPr>
              <a:t>видов Вооруженных Сил</a:t>
            </a:r>
            <a:r>
              <a:rPr lang="ru-RU" b="1" dirty="0">
                <a:effectLst/>
              </a:rPr>
              <a:t>, двух </a:t>
            </a:r>
            <a:r>
              <a:rPr lang="ru-RU" b="1" dirty="0">
                <a:effectLst/>
                <a:hlinkClick r:id="rId18" tooltip="Отдельный род войск"/>
              </a:rPr>
              <a:t>отдельных родов </a:t>
            </a:r>
            <a:r>
              <a:rPr lang="ru-RU" b="1" dirty="0" smtClean="0">
                <a:effectLst/>
                <a:hlinkClick r:id="rId18" tooltip="Отдельный род войск"/>
              </a:rPr>
              <a:t>войск</a:t>
            </a:r>
            <a:r>
              <a:rPr lang="ru-RU" b="1" dirty="0">
                <a:effectLst/>
              </a:rPr>
              <a:t> и </a:t>
            </a:r>
            <a:r>
              <a:rPr lang="ru-RU" b="1" dirty="0" smtClean="0">
                <a:effectLst/>
                <a:hlinkClick r:id="rId19" tooltip="Спецвойска"/>
              </a:rPr>
              <a:t>войск</a:t>
            </a:r>
            <a:r>
              <a:rPr lang="ru-RU" b="1" dirty="0">
                <a:effectLst/>
              </a:rPr>
              <a:t>, не входящих в виды </a:t>
            </a:r>
            <a:r>
              <a:rPr lang="ru-RU" b="1" dirty="0" smtClean="0">
                <a:effectLst/>
              </a:rPr>
              <a:t>и рода </a:t>
            </a:r>
            <a:r>
              <a:rPr lang="ru-RU" b="1" dirty="0">
                <a:effectLst/>
              </a:rPr>
              <a:t>войск </a:t>
            </a:r>
            <a:r>
              <a:rPr lang="ru-RU" b="1" dirty="0" smtClean="0">
                <a:effectLst/>
              </a:rPr>
              <a:t>Вооруженных Сил.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5316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hlinkClick r:id="rId3" action="ppaction://hlinksldjump"/>
              </a:rPr>
              <a:t>Бомбардировочная</a:t>
            </a:r>
            <a:endParaRPr lang="ru-RU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4150240" cy="218884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b="1" dirty="0" smtClean="0"/>
              <a:t>      Фронтовой </a:t>
            </a:r>
            <a:r>
              <a:rPr lang="ru-RU" b="1" dirty="0"/>
              <a:t>бомбардировщик </a:t>
            </a:r>
            <a:r>
              <a:rPr lang="ru-RU" b="1" dirty="0" smtClean="0"/>
              <a:t>  </a:t>
            </a:r>
          </a:p>
          <a:p>
            <a:pPr marL="0" indent="0" eaLnBrk="1" hangingPunct="1">
              <a:buNone/>
            </a:pPr>
            <a:r>
              <a:rPr lang="ru-RU" b="1" dirty="0"/>
              <a:t> </a:t>
            </a:r>
            <a:r>
              <a:rPr lang="ru-RU" b="1" dirty="0" smtClean="0"/>
              <a:t>        Су-24М</a:t>
            </a:r>
            <a:endParaRPr lang="ru-RU" b="1" dirty="0"/>
          </a:p>
          <a:p>
            <a:pPr eaLnBrk="1" hangingPunct="1"/>
            <a:endParaRPr lang="ru-RU" dirty="0" smtClean="0"/>
          </a:p>
        </p:txBody>
      </p:sp>
      <p:pic>
        <p:nvPicPr>
          <p:cNvPr id="6146" name="Picture 2" descr="Фронтовой бомбардировщик Су-24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2852936"/>
            <a:ext cx="4380123" cy="311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Истребитель-бомбардировщик Су-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0123" y="3573016"/>
            <a:ext cx="476387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80122" y="1700808"/>
            <a:ext cx="4572000" cy="16681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b="1" dirty="0" smtClean="0">
                <a:effectLst/>
              </a:rPr>
              <a:t>    Истребитель-бомбардировщик      </a:t>
            </a:r>
          </a:p>
          <a:p>
            <a:pPr>
              <a:buNone/>
            </a:pPr>
            <a:r>
              <a:rPr lang="ru-RU" b="1" dirty="0">
                <a:effectLst/>
              </a:rPr>
              <a:t> </a:t>
            </a:r>
            <a:r>
              <a:rPr lang="ru-RU" b="1" dirty="0" smtClean="0">
                <a:effectLst/>
              </a:rPr>
              <a:t>         Су-34</a:t>
            </a:r>
            <a:endParaRPr lang="ru-RU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4258816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hlinkClick r:id="rId3" action="ppaction://hlinksldjump"/>
              </a:rPr>
              <a:t>Штурмовая</a:t>
            </a:r>
            <a:endParaRPr lang="ru-RU" dirty="0" smtClean="0"/>
          </a:p>
        </p:txBody>
      </p:sp>
      <p:pic>
        <p:nvPicPr>
          <p:cNvPr id="5122" name="Picture 2" descr="Штурмовик Су-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85" y="2060848"/>
            <a:ext cx="486523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268760"/>
            <a:ext cx="18549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None/>
            </a:pPr>
            <a:r>
              <a:rPr lang="ru-RU" b="1" dirty="0">
                <a:effectLst/>
              </a:rPr>
              <a:t>Су-39</a:t>
            </a:r>
          </a:p>
        </p:txBody>
      </p:sp>
      <p:pic>
        <p:nvPicPr>
          <p:cNvPr id="5124" name="Picture 4" descr="Штурмовик Су-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8049" y="3849730"/>
            <a:ext cx="4245951" cy="301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40152" y="3204265"/>
            <a:ext cx="13933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b="1" dirty="0">
                <a:effectLst/>
              </a:rPr>
              <a:t>Су-25</a:t>
            </a:r>
          </a:p>
        </p:txBody>
      </p:sp>
      <p:pic>
        <p:nvPicPr>
          <p:cNvPr id="5126" name="Picture 6" descr="Истребитель Су-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748764"/>
            <a:ext cx="3456384" cy="245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3928" y="1257571"/>
            <a:ext cx="13933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b="1" dirty="0" smtClean="0">
                <a:effectLst/>
              </a:rPr>
              <a:t>Су-27</a:t>
            </a:r>
            <a:endParaRPr lang="ru-RU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hlinkClick r:id="rId3" action="ppaction://hlinksldjump"/>
              </a:rPr>
              <a:t>Истребительная</a:t>
            </a:r>
            <a:endParaRPr lang="ru-RU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595" y="3645024"/>
            <a:ext cx="2808312" cy="53265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dirty="0" smtClean="0"/>
              <a:t>МиГ 29</a:t>
            </a:r>
          </a:p>
        </p:txBody>
      </p:sp>
      <p:pic>
        <p:nvPicPr>
          <p:cNvPr id="3074" name="Picture 2" descr="Истребитель МиГ-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5" y="4434967"/>
            <a:ext cx="3449961" cy="24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Истребитель Су-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2104" y="1961756"/>
            <a:ext cx="3544549" cy="251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89082" y="1268760"/>
            <a:ext cx="1213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eaLnBrk="1" hangingPunct="1">
              <a:buNone/>
            </a:pPr>
            <a:r>
              <a:rPr lang="ru-RU" dirty="0" smtClean="0"/>
              <a:t>Су 29</a:t>
            </a:r>
            <a:endParaRPr lang="ru-RU" dirty="0"/>
          </a:p>
        </p:txBody>
      </p:sp>
      <p:pic>
        <p:nvPicPr>
          <p:cNvPr id="3078" name="Picture 6" descr="Истребитель-перехватчик МиГ-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4039" y="4434967"/>
            <a:ext cx="3449962" cy="24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20272" y="3220824"/>
            <a:ext cx="1478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eaLnBrk="1" hangingPunct="1">
              <a:buNone/>
            </a:pPr>
            <a:r>
              <a:rPr lang="ru-RU" dirty="0" smtClean="0"/>
              <a:t>Миг 31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hlinkClick r:id="rId3" action="ppaction://hlinksldjump"/>
              </a:rPr>
              <a:t>Разведывательная</a:t>
            </a:r>
            <a:endParaRPr lang="ru-RU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20" name="Picture 4" descr="МиГ 3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42481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Ne - 16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3305175"/>
            <a:ext cx="3852862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13666" y="-2984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hlinkClick r:id="rId3" action="ppaction://hlinksldjump"/>
              </a:rPr>
              <a:t>Транспортная</a:t>
            </a:r>
            <a:endParaRPr lang="ru-RU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3007794"/>
            <a:ext cx="3636750" cy="52538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  </a:t>
            </a:r>
            <a:r>
              <a:rPr lang="ru-RU" sz="2800" b="1" dirty="0"/>
              <a:t>Ан-22 «Антей»</a:t>
            </a:r>
          </a:p>
        </p:txBody>
      </p:sp>
      <p:pic>
        <p:nvPicPr>
          <p:cNvPr id="2050" name="Picture 2" descr="Тяжелый военно-транспортный самолет Ан-124 «Руслан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70876"/>
            <a:ext cx="4659305" cy="33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Тяжелый военно-транспортный самолет Ан-22 «Антей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8466" y="3533182"/>
            <a:ext cx="4581592" cy="325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25783" y="300779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lang="ru-RU" sz="2800" dirty="0" smtClean="0"/>
              <a:t>                </a:t>
            </a:r>
            <a:r>
              <a:rPr lang="ru-RU" sz="2800" b="1" dirty="0">
                <a:effectLst/>
              </a:rPr>
              <a:t>Ан-2</a:t>
            </a:r>
            <a:endParaRPr lang="ru-RU" sz="2800" dirty="0"/>
          </a:p>
        </p:txBody>
      </p:sp>
      <p:pic>
        <p:nvPicPr>
          <p:cNvPr id="2054" name="Picture 6" descr="Военно-транспортный самолет Ан-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5514" y="1011943"/>
            <a:ext cx="2916056" cy="20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347864" y="11982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3600" dirty="0" smtClean="0"/>
              <a:t>          </a:t>
            </a:r>
            <a:r>
              <a:rPr lang="ru-RU" b="1" dirty="0" smtClean="0">
                <a:effectLst/>
              </a:rPr>
              <a:t>Ан-12</a:t>
            </a:r>
            <a:endParaRPr lang="ru-RU" b="1" dirty="0">
              <a:effectLst/>
            </a:endParaRPr>
          </a:p>
        </p:txBody>
      </p:sp>
      <p:pic>
        <p:nvPicPr>
          <p:cNvPr id="2056" name="Picture 8" descr="Транспортный самолет Ан-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011943"/>
            <a:ext cx="2896541" cy="2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96540" y="1277735"/>
            <a:ext cx="1430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b="1" dirty="0">
                <a:effectLst/>
              </a:rPr>
              <a:t>Ан-26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9992" y="228600"/>
            <a:ext cx="4186808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hlinkClick r:id="rId3" action="ppaction://hlinksldjump"/>
              </a:rPr>
              <a:t>Специальная</a:t>
            </a:r>
            <a:endParaRPr lang="ru-RU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91758" y="1772816"/>
            <a:ext cx="4179896" cy="1008112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/>
              <a:t>Самолет-заправщик </a:t>
            </a:r>
            <a:r>
              <a:rPr lang="ru-RU" sz="2800" b="1" dirty="0" smtClean="0"/>
              <a:t>Ил-78М</a:t>
            </a:r>
            <a:endParaRPr lang="ru-RU" sz="2800" b="1" dirty="0"/>
          </a:p>
        </p:txBody>
      </p:sp>
      <p:pic>
        <p:nvPicPr>
          <p:cNvPr id="4098" name="Picture 2" descr="Самолет-заправщик Ил-78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780928"/>
            <a:ext cx="4932581" cy="350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Воздушный командный пункт  Ил-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58" y="3982068"/>
            <a:ext cx="4048186" cy="287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58" y="311534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400" b="1" dirty="0">
                <a:effectLst/>
              </a:rPr>
              <a:t>Воздушный командный пункт Ил-80</a:t>
            </a:r>
          </a:p>
        </p:txBody>
      </p:sp>
      <p:pic>
        <p:nvPicPr>
          <p:cNvPr id="4102" name="Picture 6" descr="Самолет дальнего радиолокационного обнаружения и наведения А-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667" y="818709"/>
            <a:ext cx="3312368" cy="235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943" y="0"/>
            <a:ext cx="4572000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1800" b="1" dirty="0" smtClean="0">
                <a:effectLst/>
              </a:rPr>
              <a:t>           Самолет </a:t>
            </a:r>
            <a:r>
              <a:rPr lang="ru-RU" sz="1800" b="1" dirty="0">
                <a:effectLst/>
              </a:rPr>
              <a:t>дальнего радиолокационного обнаружения </a:t>
            </a:r>
            <a:endParaRPr lang="ru-RU" sz="1800" b="1" dirty="0" smtClean="0">
              <a:effectLst/>
            </a:endParaRPr>
          </a:p>
          <a:p>
            <a:pPr>
              <a:buNone/>
            </a:pPr>
            <a:r>
              <a:rPr lang="ru-RU" sz="1800" b="1" dirty="0" smtClean="0">
                <a:effectLst/>
              </a:rPr>
              <a:t>          и </a:t>
            </a:r>
            <a:r>
              <a:rPr lang="ru-RU" sz="1800" b="1" dirty="0">
                <a:effectLst/>
              </a:rPr>
              <a:t>наведения А-50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6" descr="vak_200403_105_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0" y="3429000"/>
            <a:ext cx="3081338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4" descr="Skrundas%20lokator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4088" y="0"/>
            <a:ext cx="3109912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2" descr="1216017250_1e1b8a69dea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3419475"/>
            <a:ext cx="371475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0" y="2786063"/>
            <a:ext cx="5357813" cy="12144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AGCrownStyle" pitchFamily="2" charset="0"/>
              </a:rPr>
              <a:t>Радиотехнические</a:t>
            </a:r>
            <a:br>
              <a:rPr lang="ru-RU" sz="3600" b="1" dirty="0" smtClean="0">
                <a:solidFill>
                  <a:srgbClr val="FF0000"/>
                </a:solidFill>
                <a:latin typeface="AGCrownStyle" pitchFamily="2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GCrownStyle" pitchFamily="2" charset="0"/>
              </a:rPr>
              <a:t>войска</a:t>
            </a:r>
            <a:endParaRPr lang="ru-RU" sz="3600" b="1" dirty="0">
              <a:solidFill>
                <a:srgbClr val="FF0000"/>
              </a:solidFill>
              <a:latin typeface="AGCrownStyle" pitchFamily="2" charset="0"/>
            </a:endParaRPr>
          </a:p>
        </p:txBody>
      </p:sp>
      <p:pic>
        <p:nvPicPr>
          <p:cNvPr id="16390" name="Рисунок 3" descr="15_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22525"/>
            <a:ext cx="3214688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Рисунок 5" descr="22_0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6242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2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671186"/>
            <a:ext cx="7302029" cy="12144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AGCrownStyle" pitchFamily="2" charset="0"/>
              </a:rPr>
              <a:t>Зенитно- ракетные войска</a:t>
            </a:r>
            <a:endParaRPr lang="ru-RU" sz="3600" b="1" dirty="0">
              <a:solidFill>
                <a:srgbClr val="FF0000"/>
              </a:solidFill>
              <a:latin typeface="AGCrownStyle" pitchFamily="2" charset="0"/>
            </a:endParaRPr>
          </a:p>
        </p:txBody>
      </p:sp>
      <p:pic>
        <p:nvPicPr>
          <p:cNvPr id="1026" name="Picture 2" descr="http://structure.mil.ru/images/military/military/photo/SHI_S570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178945"/>
            <a:ext cx="3841632" cy="272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Зенитный ракетно-пушечный комплекс «Панцирь-С1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011968"/>
            <a:ext cx="4235945" cy="30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6588" y="177281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000" b="1" dirty="0">
                <a:effectLst/>
              </a:rPr>
              <a:t>Зенитный ракетно-пушечный комплекс «Панцирь-С1»</a:t>
            </a:r>
          </a:p>
        </p:txBody>
      </p:sp>
      <p:pic>
        <p:nvPicPr>
          <p:cNvPr id="1030" name="Picture 6" descr="Зенитный ракетный комплекс С-400 «Триумф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244645"/>
            <a:ext cx="3154303" cy="224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88" y="317243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000" b="1" dirty="0">
                <a:effectLst/>
              </a:rPr>
              <a:t>Зенитный ракетный </a:t>
            </a:r>
            <a:r>
              <a:rPr lang="ru-RU" sz="2000" b="1" dirty="0" smtClean="0">
                <a:effectLst/>
              </a:rPr>
              <a:t>комплекс</a:t>
            </a:r>
          </a:p>
          <a:p>
            <a:pPr>
              <a:buNone/>
            </a:pPr>
            <a:r>
              <a:rPr lang="ru-RU" sz="2000" b="1" dirty="0" smtClean="0">
                <a:effectLst/>
              </a:rPr>
              <a:t>      С- 400 </a:t>
            </a:r>
            <a:r>
              <a:rPr lang="ru-RU" sz="2000" b="1" dirty="0">
                <a:effectLst/>
              </a:rPr>
              <a:t>«Триумф»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9775" y="3462244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000" b="1" dirty="0">
                <a:effectLst/>
              </a:rPr>
              <a:t>Зенитный ракетный комплекс </a:t>
            </a:r>
            <a:r>
              <a:rPr lang="ru-RU" sz="2000" b="1" dirty="0" smtClean="0">
                <a:effectLst/>
              </a:rPr>
              <a:t>     </a:t>
            </a:r>
          </a:p>
          <a:p>
            <a:pPr>
              <a:buNone/>
            </a:pPr>
            <a:r>
              <a:rPr lang="ru-RU" sz="2000" b="1" dirty="0">
                <a:effectLst/>
              </a:rPr>
              <a:t> </a:t>
            </a:r>
            <a:r>
              <a:rPr lang="ru-RU" sz="2000" b="1" dirty="0" smtClean="0">
                <a:effectLst/>
              </a:rPr>
              <a:t>       «</a:t>
            </a:r>
            <a:r>
              <a:rPr lang="ru-RU" sz="2000" b="1" dirty="0">
                <a:effectLst/>
              </a:rPr>
              <a:t>С-300 ПМУ1»</a:t>
            </a:r>
          </a:p>
        </p:txBody>
      </p:sp>
    </p:spTree>
    <p:extLst>
      <p:ext uri="{BB962C8B-B14F-4D97-AF65-F5344CB8AC3E}">
        <p14:creationId xmlns:p14="http://schemas.microsoft.com/office/powerpoint/2010/main" val="19877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1825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hlinkClick r:id="rId2" action="ppaction://hlinksldjump"/>
              </a:rPr>
              <a:t>Космические войска</a:t>
            </a:r>
            <a:endParaRPr lang="ru-RU" dirty="0" smtClean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76872"/>
            <a:ext cx="8229600" cy="4349080"/>
          </a:xfrm>
        </p:spPr>
        <p:txBody>
          <a:bodyPr/>
          <a:lstStyle/>
          <a:p>
            <a:endParaRPr lang="ru-RU" sz="1600" dirty="0" smtClean="0"/>
          </a:p>
          <a:p>
            <a:endParaRPr lang="ru-RU" sz="1600" dirty="0"/>
          </a:p>
          <a:p>
            <a:r>
              <a:rPr lang="ru-RU" sz="1600" b="1" dirty="0" smtClean="0"/>
              <a:t>Задачи:</a:t>
            </a:r>
            <a:endParaRPr lang="ru-RU" sz="1600" b="1" dirty="0"/>
          </a:p>
          <a:p>
            <a:r>
              <a:rPr lang="ru-RU" sz="1600" b="1" i="1" dirty="0"/>
              <a:t>наблюдение за космическими объектами и выявление угроз России в космосе и из космоса, а при необходимости – парирование таких угроз;,</a:t>
            </a:r>
            <a:endParaRPr lang="ru-RU" sz="1600" b="1" dirty="0"/>
          </a:p>
          <a:p>
            <a:r>
              <a:rPr lang="ru-RU" sz="1600" b="1" i="1" dirty="0"/>
              <a:t>обеспечение высших звеньев управления достоверной информацией об обнаружении стартов баллистических ракет и предупреждение о ракетном нападении;</a:t>
            </a:r>
            <a:endParaRPr lang="ru-RU" sz="1600" b="1" dirty="0"/>
          </a:p>
          <a:p>
            <a:r>
              <a:rPr lang="ru-RU" sz="1600" b="1" i="1" dirty="0"/>
              <a:t>осуществление запусков космических аппаратов на орбиты, управление спутниковыми системами военного и двойного (военного и гражданского) назначения в полете и применение отдельных из них в интересах обеспечения войск (сил) Российской Федерации необходимой информацией;</a:t>
            </a:r>
            <a:endParaRPr lang="ru-RU" sz="1600" b="1" dirty="0"/>
          </a:p>
          <a:p>
            <a:r>
              <a:rPr lang="ru-RU" sz="1600" b="1" i="1" dirty="0"/>
              <a:t>поддержание в установленном составе и готовности к применению спутниковых систем военного и двойного назначения, средств их запуска и управления и ряд других задач.</a:t>
            </a:r>
            <a:endParaRPr lang="ru-RU" sz="1600" b="1" dirty="0"/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062831"/>
            <a:ext cx="2637921" cy="188985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093787"/>
            <a:ext cx="2736304" cy="182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914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9970" y="17887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  <a:hlinkClick r:id="rId2" action="ppaction://hlinksldjump"/>
              </a:rPr>
              <a:t>Космические войска</a:t>
            </a:r>
            <a:endParaRPr lang="ru-RU" dirty="0" smtClean="0">
              <a:solidFill>
                <a:srgbClr val="FFFF00"/>
              </a:solidFill>
            </a:endParaRPr>
          </a:p>
        </p:txBody>
      </p:sp>
      <p:pic>
        <p:nvPicPr>
          <p:cNvPr id="11266" name="Picture 2" descr="http://structure.mil.ru/images/military/military/photo/protivoraketa4%281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011" y="3183746"/>
            <a:ext cx="523875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omich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9324" y="2726419"/>
            <a:ext cx="3052813" cy="418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www.heraldicum.ru/russia/images/mil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90600"/>
            <a:ext cx="67532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11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новые видеоуроки\Структура ВС РФ Схем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05" y="332656"/>
            <a:ext cx="9144000" cy="640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78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>
                <a:latin typeface="Impact" pitchFamily="34" charset="0"/>
              </a:rPr>
              <a:t>Войска противовоздушной и противоракетной обороны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84784"/>
            <a:ext cx="8136904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effectLst/>
              </a:rPr>
              <a:t>Войска ПВО и ПРО предназначены </a:t>
            </a:r>
            <a:r>
              <a:rPr lang="ru-RU" sz="2400" dirty="0" err="1" smtClean="0">
                <a:effectLst/>
              </a:rPr>
              <a:t>дляотражение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>
                <a:effectLst/>
              </a:rPr>
              <a:t>агрессии в воздушно-космической сфере и защита от ударов средств воздушно-космического нападения противника пунктов управления высших звеньев государственного и военного управления, группировок войск (сил), административно-политических центров, промышленно-экономических районов, важнейших объектов экономики и инфраструктуры страны;</a:t>
            </a:r>
          </a:p>
          <a:p>
            <a:pPr>
              <a:buNone/>
            </a:pPr>
            <a:r>
              <a:rPr lang="ru-RU" sz="2400" dirty="0">
                <a:effectLst/>
              </a:rPr>
              <a:t>поражение головных частей баллистических ракет вероятного противника, атакующих важные государственные объекты.</a:t>
            </a:r>
          </a:p>
        </p:txBody>
      </p:sp>
    </p:spTree>
    <p:extLst>
      <p:ext uri="{BB962C8B-B14F-4D97-AF65-F5344CB8AC3E}">
        <p14:creationId xmlns:p14="http://schemas.microsoft.com/office/powerpoint/2010/main" val="233737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>
                <a:latin typeface="Impact" pitchFamily="34" charset="0"/>
              </a:rPr>
              <a:t>Войска противовоздушной и противоракетной обороны</a:t>
            </a:r>
          </a:p>
        </p:txBody>
      </p:sp>
      <p:pic>
        <p:nvPicPr>
          <p:cNvPr id="3074" name="Picture 2" descr="https://topwar.ru/uploads/posts/2017-09/thumbs/1505359749_raketnyy_kompleks_s-4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06111"/>
            <a:ext cx="4756198" cy="313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opwar.ru/uploads/posts/2011-12/1323678849_165643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7838" y="1244289"/>
            <a:ext cx="4996162" cy="283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23528" y="1484784"/>
            <a:ext cx="3456384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Impact" pitchFamily="34" charset="0"/>
              </a:rPr>
              <a:t>Комплекс С 500 </a:t>
            </a:r>
            <a:endParaRPr lang="ru-RU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76056" y="4509120"/>
            <a:ext cx="3672408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>
                <a:solidFill>
                  <a:schemeClr val="tx1"/>
                </a:solidFill>
                <a:latin typeface="Impact" pitchFamily="34" charset="0"/>
              </a:rPr>
              <a:t>Комплекс С </a:t>
            </a:r>
            <a:r>
              <a:rPr lang="ru-RU" dirty="0" smtClean="0">
                <a:solidFill>
                  <a:schemeClr val="tx1"/>
                </a:solidFill>
                <a:latin typeface="Impact" pitchFamily="34" charset="0"/>
              </a:rPr>
              <a:t>400 «Триумф»</a:t>
            </a:r>
            <a:endParaRPr lang="ru-RU" dirty="0">
              <a:solidFill>
                <a:schemeClr val="tx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07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smtClean="0">
                <a:hlinkClick r:id="rId3" action="ppaction://hlinksldjump"/>
              </a:rPr>
              <a:t>Военно-морской флот</a:t>
            </a:r>
            <a:endParaRPr lang="ru-RU" i="1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007096" y="3100121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>
              <a:buNone/>
            </a:pPr>
            <a:r>
              <a:rPr lang="ru-RU" sz="2000" dirty="0" smtClean="0">
                <a:effectLst/>
              </a:rPr>
              <a:t>ВМФ предназначен </a:t>
            </a:r>
            <a:r>
              <a:rPr lang="ru-RU" sz="2000" dirty="0">
                <a:effectLst/>
              </a:rPr>
              <a:t>для вооруженной защиты интересов России, ведения боевых действий на морских и океанских театрах войны. ВМФ способен наносить ядерные удары по наземным объектам противника, уничтожать группировки его флота в море и базах, нарушать океанские и морские коммуникации противника и защищать свои морские перевозки, содействовать Сухопутным войскам в операциях на континентальных театрах военных действий, высаживать морские десанты, участвовать в отражении десантов противника и выполнять другие задачи</a:t>
            </a:r>
            <a:endParaRPr lang="ru-RU" sz="2000" dirty="0"/>
          </a:p>
        </p:txBody>
      </p:sp>
      <p:pic>
        <p:nvPicPr>
          <p:cNvPr id="4098" name="Picture 2" descr="https://upload.wikimedia.org/wikipedia/commons/thumb/f/fe/Emblem_of_the_%D0%92%D0%BE%D0%B5%D0%BD%D0%BD%D0%BE-%D0%9C%D0%BE%D1%80%D1%81%D0%BA%D0%BE%D0%B9_%D0%A4%D0%BB%D0%BE%D1%82_%D0%A0%D0%BE%D1%81%D1%81%D0%B8%D0%B9%D1%81%D0%BA%D0%BE%D0%B9_%D0%A4%D0%B5%D0%B4%D0%B5%D1%80%D0%B0%D1%86%D0%B8%D0%B8.svg/930px-Emblem_of_the_%D0%92%D0%BE%D0%B5%D0%BD%D0%BD%D0%BE-%D0%9C%D0%BE%D1%80%D1%81%D0%BA%D0%BE%D0%B9_%D0%A4%D0%BB%D0%BE%D1%82_%D0%A0%D0%BE%D1%81%D1%81%D0%B8%D0%B9%D1%81%D0%BA%D0%BE%D0%B9_%D0%A4%D0%B5%D0%B4%D0%B5%D1%80%D0%B0%D1%86%D0%B8%D0%B8.sv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3275856" cy="27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ru-RU" smtClean="0">
                <a:solidFill>
                  <a:srgbClr val="C00000"/>
                </a:solidFill>
                <a:latin typeface="a_Stamper"/>
              </a:rPr>
              <a:t>3</a:t>
            </a:r>
          </a:p>
        </p:txBody>
      </p:sp>
      <p:pic>
        <p:nvPicPr>
          <p:cNvPr id="5" name="Содержимое 4" descr="vmf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88640"/>
            <a:ext cx="2020766" cy="2000251"/>
          </a:xfrm>
          <a:prstGeom prst="smileyFace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4071938" y="116632"/>
            <a:ext cx="4857750" cy="2143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Impact" pitchFamily="34" charset="0"/>
              </a:rPr>
              <a:t>Военно- морской флот </a:t>
            </a:r>
            <a:r>
              <a:rPr lang="ru-RU" sz="1600" dirty="0">
                <a:solidFill>
                  <a:schemeClr val="tx1"/>
                </a:solidFill>
                <a:latin typeface="Impact" pitchFamily="34" charset="0"/>
              </a:rPr>
              <a:t>предназначен для поддержания стратегической стабильности, обеспечения национальных интересов России в Мировом океане и надежной безопасности страны на морских и океанских направлениях.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3" y="2428875"/>
            <a:ext cx="1800201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>
                <a:solidFill>
                  <a:schemeClr val="tx1"/>
                </a:solidFill>
                <a:latin typeface="Impact" pitchFamily="34" charset="0"/>
              </a:rPr>
              <a:t>Надводные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>
                <a:solidFill>
                  <a:schemeClr val="tx1"/>
                </a:solidFill>
                <a:latin typeface="Impact" pitchFamily="34" charset="0"/>
              </a:rPr>
              <a:t>силы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03036" y="2421102"/>
            <a:ext cx="1512168" cy="20141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>
                <a:solidFill>
                  <a:schemeClr val="tx1"/>
                </a:solidFill>
                <a:latin typeface="Impact" pitchFamily="34" charset="0"/>
              </a:rPr>
              <a:t>Подводные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>
                <a:solidFill>
                  <a:schemeClr val="tx1"/>
                </a:solidFill>
                <a:latin typeface="Impact" pitchFamily="34" charset="0"/>
              </a:rPr>
              <a:t>силы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63334" y="2430997"/>
            <a:ext cx="1872208" cy="20141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>
                <a:solidFill>
                  <a:schemeClr val="tx1"/>
                </a:solidFill>
                <a:latin typeface="Impact" pitchFamily="34" charset="0"/>
              </a:rPr>
              <a:t>Морская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>
                <a:solidFill>
                  <a:schemeClr val="tx1"/>
                </a:solidFill>
                <a:latin typeface="Impact" pitchFamily="34" charset="0"/>
              </a:rPr>
              <a:t>авиация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2431317"/>
            <a:ext cx="2450134" cy="2003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Impact" pitchFamily="34" charset="0"/>
              </a:rPr>
              <a:t>Береговые</a:t>
            </a:r>
            <a:endParaRPr lang="ru-RU" dirty="0">
              <a:solidFill>
                <a:schemeClr val="tx1"/>
              </a:solidFill>
              <a:latin typeface="Impact" pitchFamily="34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Impact" pitchFamily="34" charset="0"/>
              </a:rPr>
              <a:t>войска</a:t>
            </a:r>
            <a:endParaRPr lang="ru-RU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2" name="Прямоугольник 7"/>
          <p:cNvSpPr/>
          <p:nvPr/>
        </p:nvSpPr>
        <p:spPr>
          <a:xfrm>
            <a:off x="4376577" y="4913377"/>
            <a:ext cx="2124236" cy="15728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Impact" pitchFamily="34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Impact" pitchFamily="34" charset="0"/>
              </a:rPr>
              <a:t>Морская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Impact" pitchFamily="34" charset="0"/>
              </a:rPr>
              <a:t>пехота</a:t>
            </a:r>
            <a:endParaRPr lang="ru-RU" dirty="0">
              <a:solidFill>
                <a:schemeClr val="tx1"/>
              </a:solidFill>
              <a:latin typeface="Impact" pitchFamily="34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10" name="Прямоугольник 7"/>
          <p:cNvSpPr/>
          <p:nvPr/>
        </p:nvSpPr>
        <p:spPr>
          <a:xfrm>
            <a:off x="6588224" y="4905602"/>
            <a:ext cx="2485480" cy="15806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Impact" pitchFamily="34" charset="0"/>
              </a:rPr>
              <a:t>Береговые ракетно- артиллерийские части</a:t>
            </a:r>
            <a:endParaRPr lang="ru-RU" sz="2800" b="1" dirty="0">
              <a:effectLst/>
            </a:endParaRPr>
          </a:p>
        </p:txBody>
      </p:sp>
      <p:pic>
        <p:nvPicPr>
          <p:cNvPr id="3075" name="Picture 3" descr="C:\Users\Артем\Desktop\Безымянный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76" b="89941" l="1800" r="93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73918">
            <a:off x="6946703" y="4433799"/>
            <a:ext cx="819410" cy="49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Артем\Desktop\Безымянный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76" b="89941" l="1800" r="93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422389">
            <a:off x="5924991" y="4450785"/>
            <a:ext cx="904995" cy="47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4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05565" y="415697"/>
            <a:ext cx="4857750" cy="2143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Impact" pitchFamily="34" charset="0"/>
              </a:rPr>
              <a:t>Объединения  Военно- морского флота</a:t>
            </a:r>
            <a:endParaRPr lang="ru-RU" sz="16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982" y="2788801"/>
            <a:ext cx="1800201" cy="31447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Impact" pitchFamily="34" charset="0"/>
              </a:rPr>
              <a:t>Балтийский флот</a:t>
            </a:r>
            <a:endParaRPr lang="ru-RU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2766547"/>
            <a:ext cx="1512168" cy="3110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Impact" pitchFamily="34" charset="0"/>
              </a:rPr>
              <a:t>Тихоокеанский флот</a:t>
            </a:r>
            <a:endParaRPr lang="ru-RU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2766545"/>
            <a:ext cx="1728192" cy="31107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Impact" pitchFamily="34" charset="0"/>
              </a:rPr>
              <a:t>Северный флот</a:t>
            </a:r>
            <a:endParaRPr lang="ru-RU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2808407"/>
            <a:ext cx="1565976" cy="30688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Impact" pitchFamily="34" charset="0"/>
              </a:rPr>
              <a:t>Черноморский флот</a:t>
            </a:r>
            <a:endParaRPr lang="ru-RU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10" name="Прямоугольник 7"/>
          <p:cNvSpPr/>
          <p:nvPr/>
        </p:nvSpPr>
        <p:spPr>
          <a:xfrm>
            <a:off x="7308304" y="2766548"/>
            <a:ext cx="1621384" cy="31107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Impact" pitchFamily="34" charset="0"/>
              </a:rPr>
              <a:t>Каспийская флотилия</a:t>
            </a:r>
            <a:endParaRPr lang="ru-RU" sz="2800" b="1" dirty="0">
              <a:effectLst/>
            </a:endParaRPr>
          </a:p>
        </p:txBody>
      </p:sp>
      <p:pic>
        <p:nvPicPr>
          <p:cNvPr id="11" name="Picture 4" descr="андреевский флаг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51520" y="701448"/>
            <a:ext cx="2357437" cy="1571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63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hlinkClick r:id="rId3" action="ppaction://hlinksldjump"/>
              </a:rPr>
              <a:t>Подводные силы</a:t>
            </a:r>
            <a:endParaRPr lang="ru-RU" smtClean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39940" name="Picture 4" descr="Тайфун -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782" y="1492900"/>
            <a:ext cx="4370319" cy="231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ТАЙФУ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4008" y="1473602"/>
            <a:ext cx="4248918" cy="231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01_0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684" y="3799854"/>
            <a:ext cx="4345316" cy="244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 descr="3_bw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799854"/>
            <a:ext cx="4320926" cy="244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hlinkClick r:id="rId3" action="ppaction://hlinksldjump"/>
              </a:rPr>
              <a:t>Надводные силы</a:t>
            </a:r>
            <a:endParaRPr lang="ru-RU" smtClean="0"/>
          </a:p>
        </p:txBody>
      </p:sp>
      <p:pic>
        <p:nvPicPr>
          <p:cNvPr id="40965" name="Picture 5" descr="0636600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356992"/>
            <a:ext cx="3921223" cy="331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structure.mil.ru/images/upload/2015/SAVX123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641" y="1306503"/>
            <a:ext cx="4982423" cy="353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hlinkClick r:id="rId3" action="ppaction://hlinksldjump"/>
              </a:rPr>
              <a:t>Морская авиация</a:t>
            </a:r>
            <a:endParaRPr lang="ru-RU" smtClean="0"/>
          </a:p>
        </p:txBody>
      </p:sp>
      <p:pic>
        <p:nvPicPr>
          <p:cNvPr id="41988" name="Picture 4" descr="Авианосец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094929"/>
            <a:ext cx="3973140" cy="290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Су 33 -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84700" y="1094929"/>
            <a:ext cx="3816424" cy="290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Су 33 -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910" y="3995739"/>
            <a:ext cx="3960440" cy="271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7" descr="Су 33 -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003825"/>
            <a:ext cx="3932222" cy="271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4313" y="571500"/>
            <a:ext cx="587216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Морская пехота</a:t>
            </a:r>
          </a:p>
        </p:txBody>
      </p:sp>
      <p:pic>
        <p:nvPicPr>
          <p:cNvPr id="44035" name="Picture 4" descr="андреевский флаг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6072188" y="357188"/>
            <a:ext cx="2357437" cy="1571625"/>
          </a:xfrm>
          <a:noFill/>
          <a:ln>
            <a:solidFill>
              <a:srgbClr val="000000"/>
            </a:solidFill>
          </a:ln>
        </p:spPr>
      </p:pic>
      <p:pic>
        <p:nvPicPr>
          <p:cNvPr id="44036" name="Picture 6" descr="239208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3084602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МОРПЕХ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98639"/>
            <a:ext cx="3429000" cy="289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/>
          <a:p>
            <a:r>
              <a:rPr lang="ru-RU" sz="8000" i="1" u="sng" dirty="0">
                <a:solidFill>
                  <a:srgbClr val="FFFF00"/>
                </a:solidFill>
              </a:rPr>
              <a:t>рода войск, не входящие в состав </a:t>
            </a:r>
            <a:r>
              <a:rPr lang="ru-RU" sz="8000" i="1" u="sng" dirty="0" smtClean="0">
                <a:solidFill>
                  <a:srgbClr val="FFFF00"/>
                </a:solidFill>
              </a:rPr>
              <a:t>видов ВС</a:t>
            </a:r>
            <a:endParaRPr lang="ru-RU" sz="8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6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55576" y="2204864"/>
            <a:ext cx="7772400" cy="14700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8000" b="1" dirty="0" smtClean="0">
                <a:solidFill>
                  <a:srgbClr val="E46C0A"/>
                </a:solidFill>
              </a:rPr>
              <a:t>Виды</a:t>
            </a:r>
            <a:br>
              <a:rPr lang="ru-RU" sz="8000" b="1" dirty="0" smtClean="0">
                <a:solidFill>
                  <a:srgbClr val="E46C0A"/>
                </a:solidFill>
              </a:rPr>
            </a:br>
            <a:r>
              <a:rPr lang="ru-RU" sz="8000" b="1" dirty="0" smtClean="0">
                <a:solidFill>
                  <a:srgbClr val="E46C0A"/>
                </a:solidFill>
              </a:rPr>
              <a:t>вооруженных сил РФ</a:t>
            </a:r>
          </a:p>
        </p:txBody>
      </p:sp>
    </p:spTree>
    <p:extLst>
      <p:ext uri="{BB962C8B-B14F-4D97-AF65-F5344CB8AC3E}">
        <p14:creationId xmlns:p14="http://schemas.microsoft.com/office/powerpoint/2010/main" val="80759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37860"/>
            <a:ext cx="152400" cy="6858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52400" y="0"/>
            <a:ext cx="152400" cy="68580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4800" y="0"/>
            <a:ext cx="1524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57200" y="6400800"/>
            <a:ext cx="86868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52400" y="6705600"/>
            <a:ext cx="8991600" cy="152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04800" y="6553200"/>
            <a:ext cx="8839200" cy="1524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128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564905"/>
            <a:ext cx="2696897" cy="192295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6060" y="2523431"/>
            <a:ext cx="2742020" cy="196443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6060" y="4384572"/>
            <a:ext cx="2783294" cy="185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0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815" y="4535206"/>
            <a:ext cx="2678690" cy="178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2400" y="116632"/>
            <a:ext cx="8956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i="1" u="sng" dirty="0" smtClean="0"/>
              <a:t>  </a:t>
            </a:r>
            <a:r>
              <a:rPr lang="ru-RU" i="1" u="sng" dirty="0" smtClean="0">
                <a:solidFill>
                  <a:srgbClr val="FFFF00"/>
                </a:solidFill>
              </a:rPr>
              <a:t>Рода </a:t>
            </a:r>
            <a:r>
              <a:rPr lang="ru-RU" i="1" u="sng" dirty="0">
                <a:solidFill>
                  <a:srgbClr val="FFFF00"/>
                </a:solidFill>
              </a:rPr>
              <a:t>войск, не входящие в состав </a:t>
            </a:r>
            <a:r>
              <a:rPr lang="ru-RU" i="1" u="sng" dirty="0" smtClean="0">
                <a:solidFill>
                  <a:srgbClr val="FFFF00"/>
                </a:solidFill>
              </a:rPr>
              <a:t>видов ВС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6246" y="831464"/>
            <a:ext cx="3635713" cy="16867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None/>
              <a:defRPr/>
            </a:pPr>
            <a:r>
              <a:rPr lang="ru-RU" b="1" dirty="0">
                <a:hlinkClick r:id="rId6" action="ppaction://hlinksldjump"/>
              </a:rPr>
              <a:t>Ракетные войска </a:t>
            </a:r>
            <a:r>
              <a:rPr lang="ru-RU" b="1" dirty="0" smtClean="0">
                <a:hlinkClick r:id="rId6" action="ppaction://hlinksldjump"/>
              </a:rPr>
              <a:t>  </a:t>
            </a:r>
          </a:p>
          <a:p>
            <a:pPr eaLnBrk="1" hangingPunct="1">
              <a:buNone/>
              <a:defRPr/>
            </a:pPr>
            <a:r>
              <a:rPr lang="ru-RU" b="1" dirty="0">
                <a:hlinkClick r:id="rId6" action="ppaction://hlinksldjump"/>
              </a:rPr>
              <a:t> </a:t>
            </a:r>
            <a:r>
              <a:rPr lang="ru-RU" b="1" dirty="0" smtClean="0">
                <a:hlinkClick r:id="rId6" action="ppaction://hlinksldjump"/>
              </a:rPr>
              <a:t>стратегического  </a:t>
            </a:r>
          </a:p>
          <a:p>
            <a:pPr eaLnBrk="1" hangingPunct="1">
              <a:buNone/>
              <a:defRPr/>
            </a:pPr>
            <a:r>
              <a:rPr lang="ru-RU" b="1" dirty="0">
                <a:hlinkClick r:id="rId6" action="ppaction://hlinksldjump"/>
              </a:rPr>
              <a:t> </a:t>
            </a:r>
            <a:r>
              <a:rPr lang="ru-RU" b="1" dirty="0" smtClean="0">
                <a:hlinkClick r:id="rId6" action="ppaction://hlinksldjump"/>
              </a:rPr>
              <a:t>   назначения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572000" y="831463"/>
            <a:ext cx="3888432" cy="17515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None/>
              <a:defRPr/>
            </a:pPr>
            <a:r>
              <a:rPr lang="ru-RU" b="1" dirty="0" smtClean="0">
                <a:hlinkClick r:id="rId7" action="ppaction://hlinksldjump"/>
              </a:rPr>
              <a:t>      Воздушно-     </a:t>
            </a:r>
          </a:p>
          <a:p>
            <a:pPr eaLnBrk="1" hangingPunct="1">
              <a:buNone/>
              <a:defRPr/>
            </a:pPr>
            <a:r>
              <a:rPr lang="ru-RU" b="1" dirty="0">
                <a:hlinkClick r:id="rId7" action="ppaction://hlinksldjump"/>
              </a:rPr>
              <a:t> </a:t>
            </a:r>
            <a:r>
              <a:rPr lang="ru-RU" b="1" dirty="0" smtClean="0">
                <a:hlinkClick r:id="rId7" action="ppaction://hlinksldjump"/>
              </a:rPr>
              <a:t>      десантные   </a:t>
            </a:r>
          </a:p>
          <a:p>
            <a:pPr eaLnBrk="1" hangingPunct="1">
              <a:buNone/>
              <a:defRPr/>
            </a:pPr>
            <a:r>
              <a:rPr lang="ru-RU" b="1" dirty="0">
                <a:hlinkClick r:id="rId7" action="ppaction://hlinksldjump"/>
              </a:rPr>
              <a:t> </a:t>
            </a:r>
            <a:r>
              <a:rPr lang="ru-RU" b="1" dirty="0" smtClean="0">
                <a:hlinkClick r:id="rId7" action="ppaction://hlinksldjump"/>
              </a:rPr>
              <a:t>         войска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7827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hlinkClick r:id="rId2" action="ppaction://hlinksldjump"/>
              </a:rPr>
              <a:t>Воздушно-десантные войска</a:t>
            </a:r>
            <a:endParaRPr lang="ru-RU" smtClean="0"/>
          </a:p>
        </p:txBody>
      </p:sp>
      <p:pic>
        <p:nvPicPr>
          <p:cNvPr id="2050" name="Picture 2" descr="http://heraldicum.ru/russia/images/mil1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1247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3429000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  <a:effectLst/>
              </a:rPr>
              <a:t>ВДВ предназначены </a:t>
            </a:r>
            <a:r>
              <a:rPr lang="ru-RU" sz="2000" b="1" dirty="0">
                <a:solidFill>
                  <a:srgbClr val="FFFF00"/>
                </a:solidFill>
                <a:effectLst/>
              </a:rPr>
              <a:t>для охвата противника по воздуху и выполнения задач в его тылу по нарушению управления войсками, захвату и уничтожению наземных элементов высокоточного оружия, срыву выдвижения и развертывания резервов, нарушению работы тыла и коммуникаций, а также по прикрытию (обороне) отдельных направлений, районов, открытых флангов, блокированию и уничтожению высаженных воздушных десантов, прорвавшихся группировок противника и выполнения других задач.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  <a:hlinkClick r:id="rId3" action="ppaction://hlinksldjump"/>
              </a:rPr>
              <a:t>ВДВ</a:t>
            </a:r>
            <a:r>
              <a:rPr lang="ru-RU" dirty="0" smtClean="0">
                <a:solidFill>
                  <a:srgbClr val="FFFF00"/>
                </a:solidFill>
              </a:rPr>
              <a:t> состоят из: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Воздушно-десантные соединения и части</a:t>
            </a:r>
          </a:p>
          <a:p>
            <a:pPr eaLnBrk="1" hangingPunct="1">
              <a:defRPr/>
            </a:pPr>
            <a:r>
              <a:rPr lang="ru-RU" b="1" dirty="0" smtClean="0"/>
              <a:t>Парашютно-десантные </a:t>
            </a:r>
            <a:r>
              <a:rPr lang="ru-RU" b="1" dirty="0"/>
              <a:t>соединения и части Артиллерийские </a:t>
            </a:r>
            <a:r>
              <a:rPr lang="ru-RU" b="1" dirty="0" smtClean="0"/>
              <a:t>части</a:t>
            </a:r>
          </a:p>
          <a:p>
            <a:pPr eaLnBrk="1" hangingPunct="1">
              <a:defRPr/>
            </a:pPr>
            <a:r>
              <a:rPr lang="ru-RU" b="1" dirty="0" smtClean="0"/>
              <a:t>Специальные части и подразделения</a:t>
            </a:r>
          </a:p>
        </p:txBody>
      </p:sp>
      <p:pic>
        <p:nvPicPr>
          <p:cNvPr id="47108" name="Picture 4" descr="ДЕСАНТИРОВАНИЕ- ЗЕМЛ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4221163"/>
            <a:ext cx="27352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 descr="1219420620_author_phot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4221163"/>
            <a:ext cx="230346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 descr="b9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4221163"/>
            <a:ext cx="26654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hlinkClick r:id="rId2" action="ppaction://hlinksldjump"/>
              </a:rPr>
              <a:t>Ракетные войска стратегического назначения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-30839" y="3811012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effectLst/>
              </a:rPr>
              <a:t>РВСН предназначены </a:t>
            </a:r>
            <a:r>
              <a:rPr lang="ru-RU" sz="2400" b="1" dirty="0">
                <a:solidFill>
                  <a:srgbClr val="FFFF00"/>
                </a:solidFill>
                <a:effectLst/>
              </a:rPr>
              <a:t>для ядерного сдерживания возможной агрессии и поражения в составе СЯС или самостоятельно массированными, групповыми или одиночными ракетно-ядерными ударами стратегических объектов, находящихся на одном или нескольких стратегических воздушно-космических направлениях и составляющих основу военного и военно-экономического потенциала противника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http://www.heraldicum.ru/russia/images/mil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3858"/>
            <a:ext cx="9113161" cy="246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-242888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РВСН состоят из: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8324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u="sng" dirty="0" smtClean="0"/>
              <a:t>Ракетные армии</a:t>
            </a:r>
          </a:p>
          <a:p>
            <a:pPr eaLnBrk="1" hangingPunct="1">
              <a:defRPr/>
            </a:pPr>
            <a:r>
              <a:rPr lang="ru-RU" sz="2800" u="sng" dirty="0" smtClean="0"/>
              <a:t>Специальные войска  </a:t>
            </a:r>
            <a:r>
              <a:rPr lang="en-US" sz="2800" u="sng" dirty="0" smtClean="0"/>
              <a:t>/</a:t>
            </a:r>
            <a:r>
              <a:rPr lang="ru-RU" sz="2800" u="sng" dirty="0" smtClean="0"/>
              <a:t>Части и их подразделения</a:t>
            </a:r>
            <a:r>
              <a:rPr lang="en-US" u="sng" dirty="0" smtClean="0"/>
              <a:t>/</a:t>
            </a:r>
            <a:endParaRPr lang="ru-RU" u="sng" dirty="0" smtClean="0"/>
          </a:p>
          <a:p>
            <a:pPr eaLnBrk="1" hangingPunct="1">
              <a:defRPr/>
            </a:pPr>
            <a:r>
              <a:rPr lang="ru-RU" sz="2400" i="1" dirty="0" smtClean="0"/>
              <a:t>Ракетно-технические;</a:t>
            </a:r>
          </a:p>
          <a:p>
            <a:pPr eaLnBrk="1" hangingPunct="1">
              <a:defRPr/>
            </a:pPr>
            <a:r>
              <a:rPr lang="ru-RU" sz="2400" i="1" dirty="0" smtClean="0"/>
              <a:t>Инженерные;</a:t>
            </a:r>
          </a:p>
          <a:p>
            <a:pPr eaLnBrk="1" hangingPunct="1">
              <a:defRPr/>
            </a:pPr>
            <a:r>
              <a:rPr lang="ru-RU" sz="2400" i="1" dirty="0" smtClean="0"/>
              <a:t>Радиационной, химической и биологической защиты;</a:t>
            </a:r>
          </a:p>
          <a:p>
            <a:pPr eaLnBrk="1" hangingPunct="1">
              <a:defRPr/>
            </a:pPr>
            <a:r>
              <a:rPr lang="ru-RU" sz="2400" i="1" dirty="0" smtClean="0"/>
              <a:t>Связи;</a:t>
            </a:r>
          </a:p>
          <a:p>
            <a:pPr eaLnBrk="1" hangingPunct="1">
              <a:defRPr/>
            </a:pPr>
            <a:r>
              <a:rPr lang="ru-RU" sz="2400" i="1" dirty="0" smtClean="0"/>
              <a:t>Радиоэлектронной борьбы;</a:t>
            </a:r>
          </a:p>
          <a:p>
            <a:pPr eaLnBrk="1" hangingPunct="1">
              <a:defRPr/>
            </a:pPr>
            <a:r>
              <a:rPr lang="ru-RU" sz="2400" i="1" dirty="0" smtClean="0"/>
              <a:t>Геодезические и метеорологические;</a:t>
            </a:r>
          </a:p>
          <a:p>
            <a:pPr eaLnBrk="1" hangingPunct="1">
              <a:defRPr/>
            </a:pPr>
            <a:r>
              <a:rPr lang="ru-RU" sz="2400" i="1" dirty="0" smtClean="0"/>
              <a:t>Охраны и разведки</a:t>
            </a:r>
          </a:p>
          <a:p>
            <a:pPr eaLnBrk="1" hangingPunct="1">
              <a:defRPr/>
            </a:pPr>
            <a:r>
              <a:rPr lang="ru-RU" sz="2800" u="sng" dirty="0" smtClean="0"/>
              <a:t>Части и подразделения транспортной авиации</a:t>
            </a:r>
          </a:p>
          <a:p>
            <a:pPr eaLnBrk="1" hangingPunct="1">
              <a:defRPr/>
            </a:pPr>
            <a:r>
              <a:rPr lang="ru-RU" sz="2800" u="sng" dirty="0" smtClean="0"/>
              <a:t>Войска тыла</a:t>
            </a:r>
          </a:p>
          <a:p>
            <a:pPr eaLnBrk="1" hangingPunct="1">
              <a:defRPr/>
            </a:pPr>
            <a:endParaRPr lang="ru-RU" sz="2400" u="sng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hlinkClick r:id="rId2" action="ppaction://hlinksldjump"/>
              </a:rPr>
              <a:t>РВСН</a:t>
            </a:r>
            <a:endParaRPr lang="ru-RU" smtClean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1204" name="Picture 4" descr="Загрузка в шахту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319722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 descr="Тополь - 11 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1196975"/>
            <a:ext cx="49688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7" descr="Тополь - пуск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508500"/>
            <a:ext cx="1727200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9" descr="Шахта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4508500"/>
            <a:ext cx="31972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10" descr="Тополь - 1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4508500"/>
            <a:ext cx="3240087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72074"/>
            <a:ext cx="9144000" cy="1785926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Территориально Вооружённые Силы разделены между 4-мя военными округами:</a:t>
            </a:r>
          </a:p>
          <a:p>
            <a:r>
              <a:rPr lang="ru-RU" dirty="0" smtClean="0"/>
              <a:t> </a:t>
            </a:r>
            <a:r>
              <a:rPr lang="ru-RU" dirty="0"/>
              <a:t>    </a:t>
            </a:r>
            <a:r>
              <a:rPr lang="ru-RU" dirty="0" smtClean="0"/>
              <a:t> Западный военный округ — штаб в Санкт-Петербурге;</a:t>
            </a:r>
          </a:p>
          <a:p>
            <a:r>
              <a:rPr lang="ru-RU" dirty="0"/>
              <a:t>    </a:t>
            </a:r>
            <a:r>
              <a:rPr lang="ru-RU" dirty="0" smtClean="0"/>
              <a:t> Южный военный округ</a:t>
            </a:r>
            <a:r>
              <a:rPr lang="ru-RU" dirty="0"/>
              <a:t> </a:t>
            </a:r>
            <a:r>
              <a:rPr lang="ru-RU" dirty="0" smtClean="0"/>
              <a:t>— штаб в Ростове-на-Дону;</a:t>
            </a:r>
          </a:p>
          <a:p>
            <a:r>
              <a:rPr lang="ru-RU" dirty="0"/>
              <a:t>    </a:t>
            </a:r>
            <a:r>
              <a:rPr lang="ru-RU" dirty="0" smtClean="0"/>
              <a:t> Центральный военный округ — штаб в Екатеринбурге;</a:t>
            </a:r>
          </a:p>
          <a:p>
            <a:r>
              <a:rPr lang="ru-RU" dirty="0"/>
              <a:t>    </a:t>
            </a:r>
            <a:r>
              <a:rPr lang="ru-RU" dirty="0" smtClean="0"/>
              <a:t> Восточный военный округ — штаб в Хабаровске.</a:t>
            </a:r>
          </a:p>
          <a:p>
            <a:endParaRPr lang="ru-RU" dirty="0"/>
          </a:p>
        </p:txBody>
      </p:sp>
      <p:pic>
        <p:nvPicPr>
          <p:cNvPr id="16386" name="Picture 2" descr="File:Military districts of Russia 2010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72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908924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/>
              <a:t>       Войска, не входящие в    </a:t>
            </a:r>
            <a:br>
              <a:rPr lang="ru-RU" sz="3600" b="1" dirty="0" smtClean="0"/>
            </a:br>
            <a:r>
              <a:rPr lang="ru-RU" sz="3600" b="1" dirty="0"/>
              <a:t> </a:t>
            </a:r>
            <a:r>
              <a:rPr lang="ru-RU" sz="3600" b="1" dirty="0" smtClean="0"/>
              <a:t>       Вооруженные Силы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Войска национальной гвардии</a:t>
            </a:r>
          </a:p>
          <a:p>
            <a:pPr eaLnBrk="1" hangingPunct="1"/>
            <a:r>
              <a:rPr lang="ru-RU" b="1" dirty="0" smtClean="0"/>
              <a:t>Войска пограничной службы ФСБ</a:t>
            </a:r>
          </a:p>
          <a:p>
            <a:pPr eaLnBrk="1" hangingPunct="1"/>
            <a:r>
              <a:rPr lang="ru-RU" b="1" dirty="0" smtClean="0"/>
              <a:t>Войска гражданской обороны МЧС</a:t>
            </a:r>
          </a:p>
        </p:txBody>
      </p:sp>
    </p:spTree>
    <p:extLst>
      <p:ext uri="{BB962C8B-B14F-4D97-AF65-F5344CB8AC3E}">
        <p14:creationId xmlns:p14="http://schemas.microsoft.com/office/powerpoint/2010/main" val="2024990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88640"/>
            <a:ext cx="7386638" cy="449738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b="1" dirty="0" smtClean="0">
                <a:solidFill>
                  <a:srgbClr val="FFFF00"/>
                </a:solidFill>
              </a:rPr>
              <a:t>  Войска пограничной службы</a:t>
            </a:r>
          </a:p>
        </p:txBody>
      </p:sp>
      <p:pic>
        <p:nvPicPr>
          <p:cNvPr id="4098" name="Picture 2" descr="http://heliograph.ru/images/2017882_pogranichnye-voiska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49" y="1340768"/>
            <a:ext cx="762000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957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900igr.net/datai/obschestvoznanie/Roda-VS-RF/0029-066-Pogranichnye-vojs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5246356" cy="314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g-news.vl.ru/i/news/add_files/pograncy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8931" y="99307"/>
            <a:ext cx="3672408" cy="325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bikin-info.ru/_si/0/s237050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025754" cy="268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cs411420.userapi.com/v411420179/1bc9/b6MMsIEHEo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2524" y="3463224"/>
            <a:ext cx="178219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086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52400" y="0"/>
            <a:ext cx="152400" cy="68580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304800" y="0"/>
            <a:ext cx="1524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457200" y="6400800"/>
            <a:ext cx="86868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52400" y="6705600"/>
            <a:ext cx="8991600" cy="152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04800" y="6553200"/>
            <a:ext cx="8839200" cy="1524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147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20" y="3509496"/>
            <a:ext cx="2339975" cy="17526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4411" y="3509496"/>
            <a:ext cx="2339975" cy="17526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199" y="3482523"/>
            <a:ext cx="2339975" cy="17526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347" y="5334000"/>
            <a:ext cx="2057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2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430" y="5272211"/>
            <a:ext cx="22860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265284" y="1916832"/>
            <a:ext cx="4896544" cy="43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</a:rPr>
              <a:t>Виды ВС РФ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Impact" pitchFamily="34" charset="0"/>
            </a:endParaRPr>
          </a:p>
        </p:txBody>
      </p:sp>
      <p:pic>
        <p:nvPicPr>
          <p:cNvPr id="1040" name="Picture 16" descr="https://im0-tub-ru.yandex.net/i?id=606bf8c3a77e4c3ffb98f496bfe67615-l&amp;n=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9056" y="5330626"/>
            <a:ext cx="220387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34059" y="2445220"/>
            <a:ext cx="2339976" cy="10081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</a:rPr>
              <a:t>Сухопутные войска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Impact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55444" y="1412776"/>
            <a:ext cx="2672940" cy="442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</a:rPr>
              <a:t>Генеральный штаб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Impact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41443" y="2485809"/>
            <a:ext cx="2339975" cy="926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</a:rPr>
              <a:t>Военно- морской флот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Impact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43315" y="2444782"/>
            <a:ext cx="2275878" cy="10081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</a:rPr>
              <a:t>Воздушно- космические силы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Impact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15616" y="1412776"/>
            <a:ext cx="3481914" cy="437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</a:rPr>
              <a:t>Министерство обороны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Impact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10064" y="942923"/>
            <a:ext cx="4406983" cy="43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</a:rPr>
              <a:t>Министр обороны РФ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Impac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9792" y="28759"/>
            <a:ext cx="8203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Структура Вооруженных сил РФ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20908" y="480196"/>
            <a:ext cx="4406983" cy="43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</a:rPr>
              <a:t>Верховный главнокомандующий ВС РФ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72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/>
              <a:t>      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88640"/>
            <a:ext cx="7386638" cy="449738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b="1" dirty="0" smtClean="0">
                <a:solidFill>
                  <a:srgbClr val="FFFF00"/>
                </a:solidFill>
              </a:rPr>
              <a:t> Войска национальной гвардии</a:t>
            </a:r>
          </a:p>
        </p:txBody>
      </p:sp>
      <p:pic>
        <p:nvPicPr>
          <p:cNvPr id="5122" name="Picture 2" descr="https://upload.wikimedia.org/wikipedia/commons/thumb/6/6d/Flag_of_National_Guard_Forces_Command.png/220px-Flag_of_National_Guard_Forces_Comma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6337604" cy="423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086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://cdn3.img.ria.ru/images/147946/23/14794623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606669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files.voenpro.ru/products/futbolka-vv-zolotov-8.1000x8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9596" y="-49"/>
            <a:ext cx="3414192" cy="341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topwar.ru/uploads/posts/2016-10/thumbs/1475292848_3htmlimage_ejw_10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6216"/>
            <a:ext cx="4359596" cy="288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016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60649"/>
            <a:ext cx="6738566" cy="151216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b="1" dirty="0" smtClean="0">
                <a:solidFill>
                  <a:srgbClr val="FFFF00"/>
                </a:solidFill>
              </a:rPr>
              <a:t>Войска гражданской обороны</a:t>
            </a:r>
          </a:p>
        </p:txBody>
      </p:sp>
      <p:pic>
        <p:nvPicPr>
          <p:cNvPr id="7170" name="Picture 2" descr="https://upload.wikimedia.org/wikipedia/commons/thumb/8/89/%D0%97%D0%BD%D0%B0%D0%BC%D1%8F_%D0%B2%D0%BE%D0%B9%D1%81%D0%BA_%D0%93%D0%9E.jpg/200px-%D0%97%D0%BD%D0%B0%D0%BC%D1%8F_%D0%B2%D0%BE%D0%B9%D1%81%D0%BA_%D0%93%D0%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2117" y="1412776"/>
            <a:ext cx="3744416" cy="507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28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est-calendar.ru/Images/Holidays/Category/i0/1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770274" cy="318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nashe-golovino.ru/files/news/477/img/ucheniya-mch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2714058"/>
            <a:ext cx="50768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722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643313" y="-4039"/>
            <a:ext cx="5143500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latin typeface="a_Stamper" pitchFamily="82" charset="-52"/>
              </a:rPr>
              <a:t>1</a:t>
            </a:r>
            <a:endParaRPr lang="ru-RU" dirty="0">
              <a:solidFill>
                <a:srgbClr val="C00000"/>
              </a:solidFill>
              <a:latin typeface="a_Stamper" pitchFamily="82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715" y="0"/>
            <a:ext cx="5500687" cy="2500312"/>
          </a:xfrm>
        </p:spPr>
        <p:txBody>
          <a:bodyPr rtlCol="0">
            <a:normAutofit fontScale="47500" lnSpcReduction="2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mpact" pitchFamily="34" charset="0"/>
              </a:rPr>
              <a:t>     Сухопутные войска</a:t>
            </a:r>
            <a:r>
              <a:rPr lang="ru-RU" sz="3400" dirty="0" smtClean="0">
                <a:latin typeface="Impact" pitchFamily="34" charset="0"/>
              </a:rPr>
              <a:t>- основная боевая сила в структуре Вооруженных Сил. Они способны   овладевать и длительное время удерживать указанные районы в целях закрепления достигнутого успеха и последующего разгрома противника, вести как оборонительные, так и наступательные боевые действия в любых условиях</a:t>
            </a:r>
            <a:r>
              <a:rPr lang="ru-RU" dirty="0" smtClean="0"/>
              <a:t>.                              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14313" y="3357563"/>
            <a:ext cx="1949922" cy="1285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</a:rPr>
              <a:t>Мотострелковые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</a:rPr>
              <a:t>войска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267744" y="3359037"/>
            <a:ext cx="1980220" cy="1285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</a:rPr>
              <a:t>Танковые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</a:rPr>
              <a:t>войска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502106" y="3370324"/>
            <a:ext cx="2159335" cy="1285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Impac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Impac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Impac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</a:rPr>
              <a:t>Ракетные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</a:rPr>
              <a:t>войска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</a:rPr>
              <a:t>И артиллерия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840251" y="3404006"/>
            <a:ext cx="2088232" cy="1285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</a:rPr>
              <a:t>Войска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</a:rPr>
              <a:t>противо-воздушной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</a:rPr>
              <a:t>обороны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07504" y="5072063"/>
            <a:ext cx="1944216" cy="1500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 dirty="0" smtClean="0">
                <a:solidFill>
                  <a:srgbClr val="FF0000"/>
                </a:solidFill>
                <a:latin typeface="Impact" pitchFamily="34" charset="0"/>
              </a:rPr>
              <a:t>Разведывательные соединения и  части</a:t>
            </a:r>
            <a:endParaRPr lang="ru-RU" sz="1400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267744" y="5090325"/>
            <a:ext cx="2047725" cy="1500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 dirty="0" smtClean="0">
                <a:solidFill>
                  <a:srgbClr val="FF0000"/>
                </a:solidFill>
                <a:latin typeface="Impact" pitchFamily="34" charset="0"/>
              </a:rPr>
              <a:t>Войска связи</a:t>
            </a:r>
            <a:endParaRPr lang="ru-RU" sz="1400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576230" y="5090326"/>
            <a:ext cx="2011089" cy="1500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 dirty="0">
                <a:solidFill>
                  <a:srgbClr val="FF0000"/>
                </a:solidFill>
                <a:latin typeface="Impact" pitchFamily="34" charset="0"/>
              </a:rPr>
              <a:t>Инженер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 dirty="0" err="1" smtClean="0">
                <a:solidFill>
                  <a:srgbClr val="FF0000"/>
                </a:solidFill>
                <a:latin typeface="Impact" pitchFamily="34" charset="0"/>
              </a:rPr>
              <a:t>Ные</a:t>
            </a:r>
            <a:r>
              <a:rPr lang="ru-RU" sz="1400" dirty="0" smtClean="0">
                <a:solidFill>
                  <a:srgbClr val="FF0000"/>
                </a:solidFill>
                <a:latin typeface="Impact" pitchFamily="34" charset="0"/>
              </a:rPr>
              <a:t> войска</a:t>
            </a:r>
            <a:endParaRPr lang="ru-RU" sz="1400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948264" y="5072063"/>
            <a:ext cx="1980219" cy="1500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 dirty="0">
                <a:solidFill>
                  <a:srgbClr val="FF0000"/>
                </a:solidFill>
                <a:latin typeface="Impact" pitchFamily="34" charset="0"/>
              </a:rPr>
              <a:t>Войска </a:t>
            </a:r>
            <a:r>
              <a:rPr lang="ru-RU" sz="1400" dirty="0" err="1" smtClean="0">
                <a:solidFill>
                  <a:srgbClr val="FF0000"/>
                </a:solidFill>
                <a:latin typeface="Impact" pitchFamily="34" charset="0"/>
              </a:rPr>
              <a:t>радиационной,хими</a:t>
            </a:r>
            <a:endParaRPr lang="ru-RU" sz="1400" dirty="0">
              <a:solidFill>
                <a:srgbClr val="FF0000"/>
              </a:solidFill>
              <a:latin typeface="Impac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 dirty="0">
                <a:solidFill>
                  <a:srgbClr val="FF0000"/>
                </a:solidFill>
                <a:latin typeface="Impact" pitchFamily="34" charset="0"/>
              </a:rPr>
              <a:t>ческой и биологи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 dirty="0">
                <a:solidFill>
                  <a:srgbClr val="FF0000"/>
                </a:solidFill>
                <a:latin typeface="Impact" pitchFamily="34" charset="0"/>
              </a:rPr>
              <a:t>ческой защиты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2267744" y="2281961"/>
            <a:ext cx="3672408" cy="357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>
                <a:solidFill>
                  <a:srgbClr val="C00000"/>
                </a:solidFill>
                <a:latin typeface="Porsche" pitchFamily="82" charset="0"/>
              </a:rPr>
              <a:t>Рода войск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1763688" y="4725833"/>
            <a:ext cx="5857875" cy="285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>
                <a:solidFill>
                  <a:srgbClr val="C00000"/>
                </a:solidFill>
                <a:latin typeface="Porsche" pitchFamily="82" charset="0"/>
              </a:rPr>
              <a:t>Специальные войска</a:t>
            </a:r>
          </a:p>
        </p:txBody>
      </p:sp>
      <p:pic>
        <p:nvPicPr>
          <p:cNvPr id="69" name="Рисунок 68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428604"/>
            <a:ext cx="1928826" cy="1928826"/>
          </a:xfrm>
          <a:prstGeom prst="smileyFace">
            <a:avLst/>
          </a:prstGeom>
        </p:spPr>
      </p:pic>
    </p:spTree>
    <p:extLst>
      <p:ext uri="{BB962C8B-B14F-4D97-AF65-F5344CB8AC3E}">
        <p14:creationId xmlns:p14="http://schemas.microsoft.com/office/powerpoint/2010/main" val="118043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Рисунок 2" descr="bmp3_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72" y="4000500"/>
            <a:ext cx="429418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Рисунок 5" descr="ResourceHandl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2538" y="0"/>
            <a:ext cx="408146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7508" y="2883096"/>
            <a:ext cx="6399724" cy="857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latin typeface="AGCrownStyle" pitchFamily="2" charset="0"/>
              </a:rPr>
              <a:t>Мотострелковые войска</a:t>
            </a:r>
            <a:r>
              <a:rPr lang="ru-RU" sz="2800" b="1" dirty="0">
                <a:effectLst/>
              </a:rPr>
              <a:t/>
            </a:r>
            <a:br>
              <a:rPr lang="ru-RU" sz="2800" b="1" dirty="0">
                <a:effectLst/>
              </a:rPr>
            </a:br>
            <a:endParaRPr lang="ru-RU" sz="2800" dirty="0">
              <a:solidFill>
                <a:srgbClr val="FF0000"/>
              </a:solidFill>
              <a:latin typeface="AGCrownStyle" pitchFamily="2" charset="0"/>
            </a:endParaRPr>
          </a:p>
        </p:txBody>
      </p:sp>
      <p:pic>
        <p:nvPicPr>
          <p:cNvPr id="2056" name="Picture 8" descr="http://structure.mil.ru/images/military/military/photo/btr-82a%281%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4967" y="3813640"/>
            <a:ext cx="4341115" cy="307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structure.mil.ru/images/military/military/photo/SAV_1609-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799"/>
            <a:ext cx="417646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3426108"/>
            <a:ext cx="22958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buNone/>
            </a:pPr>
            <a:r>
              <a:rPr lang="ru-RU" dirty="0" smtClean="0"/>
              <a:t>БМП 3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894219"/>
            <a:ext cx="2393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buNone/>
            </a:pPr>
            <a:r>
              <a:rPr lang="ru-RU" dirty="0" smtClean="0"/>
              <a:t>БТР 80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60599" y="3284984"/>
            <a:ext cx="1495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>
                <a:effectLst/>
              </a:rPr>
              <a:t>БТР-82а</a:t>
            </a:r>
          </a:p>
        </p:txBody>
      </p:sp>
    </p:spTree>
    <p:extLst>
      <p:ext uri="{BB962C8B-B14F-4D97-AF65-F5344CB8AC3E}">
        <p14:creationId xmlns:p14="http://schemas.microsoft.com/office/powerpoint/2010/main" val="10606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928688"/>
          </a:xfrm>
        </p:spPr>
        <p:txBody>
          <a:bodyPr/>
          <a:lstStyle/>
          <a:p>
            <a:pPr eaLnBrk="1" hangingPunct="1">
              <a:defRPr/>
            </a:pPr>
            <a:r>
              <a:rPr lang="ru-RU" u="sng" dirty="0" smtClean="0">
                <a:hlinkClick r:id="rId3" action="ppaction://hlinksldjump"/>
              </a:rPr>
              <a:t>Танковые войска</a:t>
            </a:r>
            <a:endParaRPr lang="ru-RU" u="sng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857250"/>
            <a:ext cx="8215312" cy="52863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23556" name="Picture 4" descr="t64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1428750"/>
            <a:ext cx="37099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t90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857750"/>
            <a:ext cx="37147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t72_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428750"/>
            <a:ext cx="37147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0" descr="t72_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50" y="3286125"/>
            <a:ext cx="37084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1" descr="t80_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3286125"/>
            <a:ext cx="37147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2" descr="t80_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7250" y="4929188"/>
            <a:ext cx="37147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90" y="-14481"/>
            <a:ext cx="8229600" cy="995209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u="sng" dirty="0" smtClean="0">
                <a:latin typeface="Arial" charset="0"/>
                <a:hlinkClick r:id="rId3" action="ppaction://hlinksldjump"/>
              </a:rPr>
              <a:t>Ракетные войска и артиллерия</a:t>
            </a:r>
            <a:endParaRPr lang="ru-RU" sz="4000" u="sng" dirty="0" smtClean="0">
              <a:latin typeface="Arial" charset="0"/>
            </a:endParaRPr>
          </a:p>
        </p:txBody>
      </p:sp>
      <p:pic>
        <p:nvPicPr>
          <p:cNvPr id="24580" name="Picture 4" descr="ДОРА -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3247529"/>
            <a:ext cx="3121291" cy="365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structure.mil.ru/images/military/military/photo/Copy%20of%20smerch-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8026" y="3867941"/>
            <a:ext cx="4185974" cy="296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60032" y="2708920"/>
            <a:ext cx="4572000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1800" b="1" dirty="0" smtClean="0">
                <a:effectLst/>
              </a:rPr>
              <a:t>      300-мм </a:t>
            </a:r>
            <a:r>
              <a:rPr lang="ru-RU" sz="1800" b="1" dirty="0">
                <a:effectLst/>
              </a:rPr>
              <a:t>дальнобойная реактивная система залпового </a:t>
            </a:r>
            <a:r>
              <a:rPr lang="ru-RU" sz="1800" b="1" dirty="0" smtClean="0">
                <a:effectLst/>
              </a:rPr>
              <a:t>     </a:t>
            </a:r>
          </a:p>
          <a:p>
            <a:pPr>
              <a:buNone/>
            </a:pPr>
            <a:r>
              <a:rPr lang="ru-RU" sz="1800" b="1" dirty="0">
                <a:effectLst/>
              </a:rPr>
              <a:t> </a:t>
            </a:r>
            <a:r>
              <a:rPr lang="ru-RU" sz="1800" b="1" dirty="0" smtClean="0">
                <a:effectLst/>
              </a:rPr>
              <a:t>      огня </a:t>
            </a:r>
            <a:r>
              <a:rPr lang="ru-RU" sz="1800" b="1" dirty="0">
                <a:effectLst/>
              </a:rPr>
              <a:t>9К58 «Смерч»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36512" y="2597198"/>
            <a:ext cx="45720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1800" b="1" dirty="0">
                <a:effectLst/>
              </a:rPr>
              <a:t>152-мм самоходная </a:t>
            </a:r>
            <a:r>
              <a:rPr lang="ru-RU" sz="1800" b="1" dirty="0" smtClean="0">
                <a:effectLst/>
              </a:rPr>
              <a:t>гаубица</a:t>
            </a:r>
          </a:p>
          <a:p>
            <a:pPr>
              <a:buNone/>
            </a:pPr>
            <a:r>
              <a:rPr lang="ru-RU" sz="1800" b="1" dirty="0" smtClean="0">
                <a:effectLst/>
              </a:rPr>
              <a:t>           «</a:t>
            </a:r>
            <a:r>
              <a:rPr lang="ru-RU" sz="1800" b="1" dirty="0">
                <a:effectLst/>
              </a:rPr>
              <a:t>Мста-С»</a:t>
            </a:r>
          </a:p>
        </p:txBody>
      </p:sp>
      <p:pic>
        <p:nvPicPr>
          <p:cNvPr id="7170" name="Picture 2" descr="120-мм возимый миномет 2С12 «Сани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8590" y="764703"/>
            <a:ext cx="2800585" cy="198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21944" y="764703"/>
            <a:ext cx="45720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1800" b="1" dirty="0" smtClean="0">
                <a:effectLst/>
              </a:rPr>
              <a:t>     120-мм возимый</a:t>
            </a:r>
          </a:p>
          <a:p>
            <a:pPr>
              <a:buNone/>
            </a:pPr>
            <a:r>
              <a:rPr lang="ru-RU" sz="1800" b="1" dirty="0" smtClean="0">
                <a:effectLst/>
              </a:rPr>
              <a:t> </a:t>
            </a:r>
            <a:r>
              <a:rPr lang="ru-RU" sz="1800" b="1" dirty="0">
                <a:effectLst/>
              </a:rPr>
              <a:t>миномет 2С12 «Сани»</a:t>
            </a:r>
          </a:p>
        </p:txBody>
      </p:sp>
      <p:pic>
        <p:nvPicPr>
          <p:cNvPr id="7172" name="Picture 4" descr="152-мм гаубица 2А65 «Мста-Б»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33454"/>
            <a:ext cx="2607033" cy="185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72026" y="1792970"/>
            <a:ext cx="45720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1800" b="1" dirty="0">
                <a:effectLst/>
              </a:rPr>
              <a:t>152-мм гаубица </a:t>
            </a:r>
            <a:endParaRPr lang="ru-RU" sz="1800" b="1" dirty="0" smtClean="0">
              <a:effectLst/>
            </a:endParaRPr>
          </a:p>
          <a:p>
            <a:pPr>
              <a:buNone/>
            </a:pPr>
            <a:r>
              <a:rPr lang="ru-RU" sz="1800" b="1" dirty="0" smtClean="0">
                <a:effectLst/>
              </a:rPr>
              <a:t>2А65 </a:t>
            </a:r>
            <a:r>
              <a:rPr lang="ru-RU" sz="1800" b="1" dirty="0">
                <a:effectLst/>
              </a:rPr>
              <a:t>«Мста-Б»</a:t>
            </a:r>
          </a:p>
        </p:txBody>
      </p:sp>
      <p:pic>
        <p:nvPicPr>
          <p:cNvPr id="11" name="Рисунок 10" descr="Rocket artillery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638" y="3198284"/>
            <a:ext cx="1905000" cy="12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0000"/>
          <a:buFont typeface="Wingdings" pitchFamily="2" charset="2"/>
          <a:buChar char="n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0000"/>
          <a:buFont typeface="Wingdings" pitchFamily="2" charset="2"/>
          <a:buChar char="n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0000"/>
          <a:buFont typeface="Wingdings" pitchFamily="2" charset="2"/>
          <a:buChar char="n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0000"/>
          <a:buFont typeface="Wingdings" pitchFamily="2" charset="2"/>
          <a:buChar char="n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0000"/>
          <a:buFont typeface="Wingdings" pitchFamily="2" charset="2"/>
          <a:buChar char="n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0000"/>
          <a:buFont typeface="Wingdings" pitchFamily="2" charset="2"/>
          <a:buChar char="n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0000"/>
          <a:buFont typeface="Wingdings" pitchFamily="2" charset="2"/>
          <a:buChar char="n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0000"/>
          <a:buFont typeface="Wingdings" pitchFamily="2" charset="2"/>
          <a:buChar char="n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0000"/>
          <a:buFont typeface="Wingdings" pitchFamily="2" charset="2"/>
          <a:buChar char="n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0000"/>
          <a:buFont typeface="Wingdings" pitchFamily="2" charset="2"/>
          <a:buChar char="n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</TotalTime>
  <Words>1039</Words>
  <Application>Microsoft Office PowerPoint</Application>
  <PresentationFormat>Экран (4:3)</PresentationFormat>
  <Paragraphs>218</Paragraphs>
  <Slides>53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53</vt:i4>
      </vt:variant>
    </vt:vector>
  </HeadingPairs>
  <TitlesOfParts>
    <vt:vector size="58" baseType="lpstr">
      <vt:lpstr>Разрез</vt:lpstr>
      <vt:lpstr>Вершина горы</vt:lpstr>
      <vt:lpstr>Океан</vt:lpstr>
      <vt:lpstr>Течение</vt:lpstr>
      <vt:lpstr>Кимоно</vt:lpstr>
      <vt:lpstr>Презентация PowerPoint</vt:lpstr>
      <vt:lpstr>Презентация PowerPoint</vt:lpstr>
      <vt:lpstr>Презентация PowerPoint</vt:lpstr>
      <vt:lpstr>Виды вооруженных сил РФ</vt:lpstr>
      <vt:lpstr>Презентация PowerPoint</vt:lpstr>
      <vt:lpstr>1</vt:lpstr>
      <vt:lpstr>Мотострелковые войска </vt:lpstr>
      <vt:lpstr>Танковые войска</vt:lpstr>
      <vt:lpstr>Ракетные войска и артиллерия</vt:lpstr>
      <vt:lpstr>Войска ПВО</vt:lpstr>
      <vt:lpstr>Войска РХБЗ </vt:lpstr>
      <vt:lpstr>Войска связи </vt:lpstr>
      <vt:lpstr>Инженерные войска </vt:lpstr>
      <vt:lpstr>  Разведывательные соединения и  части  </vt:lpstr>
      <vt:lpstr>Воздушно- космические силы </vt:lpstr>
      <vt:lpstr>2</vt:lpstr>
      <vt:lpstr>2                     Военно- Воздушные  силы </vt:lpstr>
      <vt:lpstr>Презентация PowerPoint</vt:lpstr>
      <vt:lpstr>2</vt:lpstr>
      <vt:lpstr>Бомбардировочная</vt:lpstr>
      <vt:lpstr>Штурмовая</vt:lpstr>
      <vt:lpstr>Истребительная</vt:lpstr>
      <vt:lpstr>Разведывательная</vt:lpstr>
      <vt:lpstr>Транспортная</vt:lpstr>
      <vt:lpstr>Специальная</vt:lpstr>
      <vt:lpstr>Радиотехнические войска</vt:lpstr>
      <vt:lpstr>Зенитно- ракетные войска</vt:lpstr>
      <vt:lpstr>Космические войска</vt:lpstr>
      <vt:lpstr>Космические войска</vt:lpstr>
      <vt:lpstr>Презентация PowerPoint</vt:lpstr>
      <vt:lpstr>Презентация PowerPoint</vt:lpstr>
      <vt:lpstr>Военно-морской флот</vt:lpstr>
      <vt:lpstr>3</vt:lpstr>
      <vt:lpstr>Презентация PowerPoint</vt:lpstr>
      <vt:lpstr>Подводные силы</vt:lpstr>
      <vt:lpstr>Надводные силы</vt:lpstr>
      <vt:lpstr>Морская авиация</vt:lpstr>
      <vt:lpstr>Морская пехота</vt:lpstr>
      <vt:lpstr>рода войск, не входящие в состав видов ВС</vt:lpstr>
      <vt:lpstr>Презентация PowerPoint</vt:lpstr>
      <vt:lpstr>Воздушно-десантные войска</vt:lpstr>
      <vt:lpstr>ВДВ состоят из:</vt:lpstr>
      <vt:lpstr>  Ракетные войска стратегического назначения  </vt:lpstr>
      <vt:lpstr>РВСН состоят из:</vt:lpstr>
      <vt:lpstr>РВСН</vt:lpstr>
      <vt:lpstr>Презентация PowerPoint</vt:lpstr>
      <vt:lpstr>       Войска, не входящие в             Вооруженные Силы</vt:lpstr>
      <vt:lpstr>Презентация PowerPoint</vt:lpstr>
      <vt:lpstr>Презентация PowerPoint</vt:lpstr>
      <vt:lpstr>       </vt:lpstr>
      <vt:lpstr>Презентация PowerPoint</vt:lpstr>
      <vt:lpstr>Презентация PowerPoint</vt:lpstr>
      <vt:lpstr>Презентация PowerPoint</vt:lpstr>
    </vt:vector>
  </TitlesOfParts>
  <Company>Лопушская СОШ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вооруженных сил</dc:title>
  <dc:creator>Губачкина</dc:creator>
  <cp:lastModifiedBy>Артем</cp:lastModifiedBy>
  <cp:revision>63</cp:revision>
  <dcterms:created xsi:type="dcterms:W3CDTF">2008-12-13T10:34:27Z</dcterms:created>
  <dcterms:modified xsi:type="dcterms:W3CDTF">2018-10-16T17:06:37Z</dcterms:modified>
</cp:coreProperties>
</file>